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crdownload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32"/>
  </p:notesMasterIdLst>
  <p:handoutMasterIdLst>
    <p:handoutMasterId r:id="rId33"/>
  </p:handoutMasterIdLst>
  <p:sldIdLst>
    <p:sldId id="276" r:id="rId2"/>
    <p:sldId id="290" r:id="rId3"/>
    <p:sldId id="291" r:id="rId4"/>
    <p:sldId id="292" r:id="rId5"/>
    <p:sldId id="300" r:id="rId6"/>
    <p:sldId id="299" r:id="rId7"/>
    <p:sldId id="293" r:id="rId8"/>
    <p:sldId id="294" r:id="rId9"/>
    <p:sldId id="301" r:id="rId10"/>
    <p:sldId id="295" r:id="rId11"/>
    <p:sldId id="296" r:id="rId12"/>
    <p:sldId id="303" r:id="rId13"/>
    <p:sldId id="297" r:id="rId14"/>
    <p:sldId id="320" r:id="rId15"/>
    <p:sldId id="304" r:id="rId16"/>
    <p:sldId id="319" r:id="rId17"/>
    <p:sldId id="318" r:id="rId18"/>
    <p:sldId id="305" r:id="rId19"/>
    <p:sldId id="306" r:id="rId20"/>
    <p:sldId id="317" r:id="rId21"/>
    <p:sldId id="308" r:id="rId22"/>
    <p:sldId id="309" r:id="rId23"/>
    <p:sldId id="310" r:id="rId24"/>
    <p:sldId id="321" r:id="rId25"/>
    <p:sldId id="311" r:id="rId26"/>
    <p:sldId id="312" r:id="rId27"/>
    <p:sldId id="313" r:id="rId28"/>
    <p:sldId id="314" r:id="rId29"/>
    <p:sldId id="315" r:id="rId30"/>
    <p:sldId id="323" r:id="rId31"/>
  </p:sldIdLst>
  <p:sldSz cx="12192000" cy="6858000"/>
  <p:notesSz cx="6797675" cy="9926638"/>
  <p:custDataLst>
    <p:tags r:id="rId34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36148695-CC3E-4286-8F09-B07A666CDC31}">
          <p14:sldIdLst>
            <p14:sldId id="276"/>
            <p14:sldId id="290"/>
            <p14:sldId id="291"/>
            <p14:sldId id="292"/>
            <p14:sldId id="300"/>
            <p14:sldId id="299"/>
            <p14:sldId id="293"/>
            <p14:sldId id="294"/>
            <p14:sldId id="301"/>
            <p14:sldId id="295"/>
            <p14:sldId id="296"/>
            <p14:sldId id="303"/>
            <p14:sldId id="297"/>
            <p14:sldId id="320"/>
            <p14:sldId id="304"/>
            <p14:sldId id="319"/>
            <p14:sldId id="318"/>
            <p14:sldId id="305"/>
            <p14:sldId id="306"/>
            <p14:sldId id="317"/>
            <p14:sldId id="308"/>
            <p14:sldId id="309"/>
            <p14:sldId id="310"/>
            <p14:sldId id="321"/>
            <p14:sldId id="311"/>
            <p14:sldId id="312"/>
            <p14:sldId id="313"/>
            <p14:sldId id="314"/>
            <p14:sldId id="315"/>
            <p14:sldId id="323"/>
          </p14:sldIdLst>
        </p14:section>
        <p14:section name="Sección sin título" id="{101D0F3D-6487-4B08-8BEE-C07A5CDED93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AA75"/>
    <a:srgbClr val="43B18C"/>
    <a:srgbClr val="30C473"/>
    <a:srgbClr val="3CB8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82" autoAdjust="0"/>
    <p:restoredTop sz="94660"/>
  </p:normalViewPr>
  <p:slideViewPr>
    <p:cSldViewPr snapToGrid="0">
      <p:cViewPr varScale="1">
        <p:scale>
          <a:sx n="88" d="100"/>
          <a:sy n="88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C38BB0-F629-4447-B9D4-83D0CA48FE8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F6A40BB3-D6CA-4FFE-8421-53130264534F}">
      <dgm:prSet phldrT="[Tex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ES" dirty="0" smtClean="0"/>
            <a:t>Activar Conceptos Previos</a:t>
          </a:r>
          <a:endParaRPr lang="es-ES" dirty="0"/>
        </a:p>
      </dgm:t>
    </dgm:pt>
    <dgm:pt modelId="{22FFC4DF-28E4-49B6-8129-1BB0AD63A022}" type="parTrans" cxnId="{EBAC6AE3-2CF2-4683-A18D-5A1152663108}">
      <dgm:prSet/>
      <dgm:spPr/>
      <dgm:t>
        <a:bodyPr/>
        <a:lstStyle/>
        <a:p>
          <a:endParaRPr lang="es-ES"/>
        </a:p>
      </dgm:t>
    </dgm:pt>
    <dgm:pt modelId="{2E580E8E-E057-4F38-9848-2FF0D029ACE9}" type="sibTrans" cxnId="{EBAC6AE3-2CF2-4683-A18D-5A1152663108}">
      <dgm:prSet/>
      <dgm:spPr/>
      <dgm:t>
        <a:bodyPr/>
        <a:lstStyle/>
        <a:p>
          <a:endParaRPr lang="es-ES"/>
        </a:p>
      </dgm:t>
    </dgm:pt>
    <dgm:pt modelId="{F56F61D5-2B96-4080-865A-38BCA6A59199}">
      <dgm:prSet phldrT="[Texto]"/>
      <dgm:spPr/>
      <dgm:t>
        <a:bodyPr/>
        <a:lstStyle/>
        <a:p>
          <a:r>
            <a:rPr lang="es-ES" dirty="0" smtClean="0"/>
            <a:t>Tareas previas</a:t>
          </a:r>
          <a:endParaRPr lang="es-ES" dirty="0"/>
        </a:p>
      </dgm:t>
    </dgm:pt>
    <dgm:pt modelId="{D6BDFB36-5BE4-49FA-B2F6-08C40D109D1E}" type="parTrans" cxnId="{1C0C99C2-2AC8-4D4C-892C-D94D8E47AF0D}">
      <dgm:prSet/>
      <dgm:spPr/>
      <dgm:t>
        <a:bodyPr/>
        <a:lstStyle/>
        <a:p>
          <a:endParaRPr lang="es-ES"/>
        </a:p>
      </dgm:t>
    </dgm:pt>
    <dgm:pt modelId="{E6DF17B7-E99B-4864-BA46-EC42C9383F65}" type="sibTrans" cxnId="{1C0C99C2-2AC8-4D4C-892C-D94D8E47AF0D}">
      <dgm:prSet/>
      <dgm:spPr/>
      <dgm:t>
        <a:bodyPr/>
        <a:lstStyle/>
        <a:p>
          <a:endParaRPr lang="es-ES"/>
        </a:p>
      </dgm:t>
    </dgm:pt>
    <dgm:pt modelId="{4E13FE07-04C5-4965-AAFD-B50AFCF11419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dirty="0" smtClean="0"/>
            <a:t>Diversidad de tareas</a:t>
          </a:r>
          <a:endParaRPr lang="es-ES" dirty="0"/>
        </a:p>
      </dgm:t>
    </dgm:pt>
    <dgm:pt modelId="{7B518603-8BC9-452A-8EAC-D52D40A00D53}" type="parTrans" cxnId="{9D8F7B94-DF72-4C22-B897-D48321D7AE3D}">
      <dgm:prSet/>
      <dgm:spPr/>
      <dgm:t>
        <a:bodyPr/>
        <a:lstStyle/>
        <a:p>
          <a:endParaRPr lang="es-ES"/>
        </a:p>
      </dgm:t>
    </dgm:pt>
    <dgm:pt modelId="{5A123999-59FE-425B-9C1D-C6FBFCBB3806}" type="sibTrans" cxnId="{9D8F7B94-DF72-4C22-B897-D48321D7AE3D}">
      <dgm:prSet/>
      <dgm:spPr/>
      <dgm:t>
        <a:bodyPr/>
        <a:lstStyle/>
        <a:p>
          <a:endParaRPr lang="es-ES"/>
        </a:p>
      </dgm:t>
    </dgm:pt>
    <dgm:pt modelId="{10E06601-BC04-457D-99DB-E2774791663A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dirty="0" smtClean="0"/>
            <a:t>Material de apoyo</a:t>
          </a:r>
          <a:endParaRPr lang="es-ES" dirty="0"/>
        </a:p>
      </dgm:t>
    </dgm:pt>
    <dgm:pt modelId="{98993F25-AB62-4AD7-AEBB-F55D917697BA}" type="parTrans" cxnId="{D52C6B94-9AF0-41EB-A41C-FAC0F65338A7}">
      <dgm:prSet/>
      <dgm:spPr/>
      <dgm:t>
        <a:bodyPr/>
        <a:lstStyle/>
        <a:p>
          <a:endParaRPr lang="es-ES"/>
        </a:p>
      </dgm:t>
    </dgm:pt>
    <dgm:pt modelId="{A6182191-92CD-43AD-9842-F07D7D55BC73}" type="sibTrans" cxnId="{D52C6B94-9AF0-41EB-A41C-FAC0F65338A7}">
      <dgm:prSet/>
      <dgm:spPr/>
      <dgm:t>
        <a:bodyPr/>
        <a:lstStyle/>
        <a:p>
          <a:endParaRPr lang="es-ES"/>
        </a:p>
      </dgm:t>
    </dgm:pt>
    <dgm:pt modelId="{534A737D-27DA-4942-84BC-810B592E8690}" type="pres">
      <dgm:prSet presAssocID="{7CC38BB0-F629-4447-B9D4-83D0CA48FE89}" presName="compositeShape" presStyleCnt="0">
        <dgm:presLayoutVars>
          <dgm:chMax val="7"/>
          <dgm:dir/>
          <dgm:resizeHandles val="exact"/>
        </dgm:presLayoutVars>
      </dgm:prSet>
      <dgm:spPr/>
    </dgm:pt>
    <dgm:pt modelId="{4C233214-6D95-495C-A20B-A14946F7D17C}" type="pres">
      <dgm:prSet presAssocID="{7CC38BB0-F629-4447-B9D4-83D0CA48FE89}" presName="wedge1" presStyleLbl="node1" presStyleIdx="0" presStyleCnt="4"/>
      <dgm:spPr/>
      <dgm:t>
        <a:bodyPr/>
        <a:lstStyle/>
        <a:p>
          <a:endParaRPr lang="es-ES"/>
        </a:p>
      </dgm:t>
    </dgm:pt>
    <dgm:pt modelId="{75B53E55-F179-454D-A9F2-472AD2C9D0C7}" type="pres">
      <dgm:prSet presAssocID="{7CC38BB0-F629-4447-B9D4-83D0CA48FE89}" presName="dummy1a" presStyleCnt="0"/>
      <dgm:spPr/>
    </dgm:pt>
    <dgm:pt modelId="{D24C47B9-D3DE-4DAF-9FA1-A6E1C32B2C60}" type="pres">
      <dgm:prSet presAssocID="{7CC38BB0-F629-4447-B9D4-83D0CA48FE89}" presName="dummy1b" presStyleCnt="0"/>
      <dgm:spPr/>
    </dgm:pt>
    <dgm:pt modelId="{A7378B4C-A7EF-4D1B-923C-E4840CEE5DAC}" type="pres">
      <dgm:prSet presAssocID="{7CC38BB0-F629-4447-B9D4-83D0CA48FE89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88EEBA-3EBB-4944-8198-32032FA464EE}" type="pres">
      <dgm:prSet presAssocID="{7CC38BB0-F629-4447-B9D4-83D0CA48FE89}" presName="wedge2" presStyleLbl="node1" presStyleIdx="1" presStyleCnt="4"/>
      <dgm:spPr/>
      <dgm:t>
        <a:bodyPr/>
        <a:lstStyle/>
        <a:p>
          <a:endParaRPr lang="es-ES"/>
        </a:p>
      </dgm:t>
    </dgm:pt>
    <dgm:pt modelId="{F2A13DB6-4C91-4991-8C65-960427473ACB}" type="pres">
      <dgm:prSet presAssocID="{7CC38BB0-F629-4447-B9D4-83D0CA48FE89}" presName="dummy2a" presStyleCnt="0"/>
      <dgm:spPr/>
    </dgm:pt>
    <dgm:pt modelId="{061BABCA-4880-41D9-92CE-7D83ED2F8657}" type="pres">
      <dgm:prSet presAssocID="{7CC38BB0-F629-4447-B9D4-83D0CA48FE89}" presName="dummy2b" presStyleCnt="0"/>
      <dgm:spPr/>
    </dgm:pt>
    <dgm:pt modelId="{363340AB-1DAB-4900-B22E-6429C2D3634A}" type="pres">
      <dgm:prSet presAssocID="{7CC38BB0-F629-4447-B9D4-83D0CA48FE89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7232B3-306A-4565-A372-306B2CCB06B1}" type="pres">
      <dgm:prSet presAssocID="{7CC38BB0-F629-4447-B9D4-83D0CA48FE89}" presName="wedge3" presStyleLbl="node1" presStyleIdx="2" presStyleCnt="4"/>
      <dgm:spPr/>
      <dgm:t>
        <a:bodyPr/>
        <a:lstStyle/>
        <a:p>
          <a:endParaRPr lang="es-ES"/>
        </a:p>
      </dgm:t>
    </dgm:pt>
    <dgm:pt modelId="{95F63464-555D-4315-A0A9-74F10A8E87DB}" type="pres">
      <dgm:prSet presAssocID="{7CC38BB0-F629-4447-B9D4-83D0CA48FE89}" presName="dummy3a" presStyleCnt="0"/>
      <dgm:spPr/>
    </dgm:pt>
    <dgm:pt modelId="{C878C7E6-045A-466F-BBA5-4B587ED9B84C}" type="pres">
      <dgm:prSet presAssocID="{7CC38BB0-F629-4447-B9D4-83D0CA48FE89}" presName="dummy3b" presStyleCnt="0"/>
      <dgm:spPr/>
    </dgm:pt>
    <dgm:pt modelId="{31506FC3-6425-4BD2-8A63-7741FC85C02D}" type="pres">
      <dgm:prSet presAssocID="{7CC38BB0-F629-4447-B9D4-83D0CA48FE89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5F2030-42F8-49E9-884D-C9DE9F569EBE}" type="pres">
      <dgm:prSet presAssocID="{7CC38BB0-F629-4447-B9D4-83D0CA48FE89}" presName="wedge4" presStyleLbl="node1" presStyleIdx="3" presStyleCnt="4"/>
      <dgm:spPr/>
      <dgm:t>
        <a:bodyPr/>
        <a:lstStyle/>
        <a:p>
          <a:endParaRPr lang="es-ES"/>
        </a:p>
      </dgm:t>
    </dgm:pt>
    <dgm:pt modelId="{E0251448-DE71-4FC7-B8FC-D93386C51792}" type="pres">
      <dgm:prSet presAssocID="{7CC38BB0-F629-4447-B9D4-83D0CA48FE89}" presName="dummy4a" presStyleCnt="0"/>
      <dgm:spPr/>
    </dgm:pt>
    <dgm:pt modelId="{4CFA48F5-4EB8-4308-94E4-6AA51179DEEB}" type="pres">
      <dgm:prSet presAssocID="{7CC38BB0-F629-4447-B9D4-83D0CA48FE89}" presName="dummy4b" presStyleCnt="0"/>
      <dgm:spPr/>
    </dgm:pt>
    <dgm:pt modelId="{727C9CAC-EB7F-4840-BA27-5D384DB17BDA}" type="pres">
      <dgm:prSet presAssocID="{7CC38BB0-F629-4447-B9D4-83D0CA48FE89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1ACDDE-711D-44B0-ADF3-1C949B562AAE}" type="pres">
      <dgm:prSet presAssocID="{2E580E8E-E057-4F38-9848-2FF0D029ACE9}" presName="arrowWedge1" presStyleLbl="fgSibTrans2D1" presStyleIdx="0" presStyleCnt="4"/>
      <dgm:spPr/>
    </dgm:pt>
    <dgm:pt modelId="{2ECCE92C-DEF4-48FD-96C9-EB442392F663}" type="pres">
      <dgm:prSet presAssocID="{E6DF17B7-E99B-4864-BA46-EC42C9383F65}" presName="arrowWedge2" presStyleLbl="fgSibTrans2D1" presStyleIdx="1" presStyleCnt="4"/>
      <dgm:spPr/>
    </dgm:pt>
    <dgm:pt modelId="{11044BC1-5BC2-4F0B-B317-990CA7946733}" type="pres">
      <dgm:prSet presAssocID="{5A123999-59FE-425B-9C1D-C6FBFCBB3806}" presName="arrowWedge3" presStyleLbl="fgSibTrans2D1" presStyleIdx="2" presStyleCnt="4"/>
      <dgm:spPr/>
    </dgm:pt>
    <dgm:pt modelId="{3CFCAA76-290D-4D2F-9081-00645440616F}" type="pres">
      <dgm:prSet presAssocID="{A6182191-92CD-43AD-9842-F07D7D55BC73}" presName="arrowWedge4" presStyleLbl="fgSibTrans2D1" presStyleIdx="3" presStyleCnt="4"/>
      <dgm:spPr/>
    </dgm:pt>
  </dgm:ptLst>
  <dgm:cxnLst>
    <dgm:cxn modelId="{3862B221-848F-4AA4-AA00-B07C1A1E45D2}" type="presOf" srcId="{F56F61D5-2B96-4080-865A-38BCA6A59199}" destId="{0F88EEBA-3EBB-4944-8198-32032FA464EE}" srcOrd="0" destOrd="0" presId="urn:microsoft.com/office/officeart/2005/8/layout/cycle8"/>
    <dgm:cxn modelId="{1FE604FC-4176-4B21-BEF7-4E71DC6F2442}" type="presOf" srcId="{10E06601-BC04-457D-99DB-E2774791663A}" destId="{727C9CAC-EB7F-4840-BA27-5D384DB17BDA}" srcOrd="1" destOrd="0" presId="urn:microsoft.com/office/officeart/2005/8/layout/cycle8"/>
    <dgm:cxn modelId="{1C0C99C2-2AC8-4D4C-892C-D94D8E47AF0D}" srcId="{7CC38BB0-F629-4447-B9D4-83D0CA48FE89}" destId="{F56F61D5-2B96-4080-865A-38BCA6A59199}" srcOrd="1" destOrd="0" parTransId="{D6BDFB36-5BE4-49FA-B2F6-08C40D109D1E}" sibTransId="{E6DF17B7-E99B-4864-BA46-EC42C9383F65}"/>
    <dgm:cxn modelId="{51E043CA-05E0-4204-B70C-C023D6F31F02}" type="presOf" srcId="{F6A40BB3-D6CA-4FFE-8421-53130264534F}" destId="{A7378B4C-A7EF-4D1B-923C-E4840CEE5DAC}" srcOrd="1" destOrd="0" presId="urn:microsoft.com/office/officeart/2005/8/layout/cycle8"/>
    <dgm:cxn modelId="{AB04EE27-ED9C-4E87-813A-BC811780DC3A}" type="presOf" srcId="{7CC38BB0-F629-4447-B9D4-83D0CA48FE89}" destId="{534A737D-27DA-4942-84BC-810B592E8690}" srcOrd="0" destOrd="0" presId="urn:microsoft.com/office/officeart/2005/8/layout/cycle8"/>
    <dgm:cxn modelId="{A84F5309-49CF-40DB-8515-A051339C0C5C}" type="presOf" srcId="{F56F61D5-2B96-4080-865A-38BCA6A59199}" destId="{363340AB-1DAB-4900-B22E-6429C2D3634A}" srcOrd="1" destOrd="0" presId="urn:microsoft.com/office/officeart/2005/8/layout/cycle8"/>
    <dgm:cxn modelId="{2E84D900-1D44-4158-96D2-0797B669F1F1}" type="presOf" srcId="{10E06601-BC04-457D-99DB-E2774791663A}" destId="{BD5F2030-42F8-49E9-884D-C9DE9F569EBE}" srcOrd="0" destOrd="0" presId="urn:microsoft.com/office/officeart/2005/8/layout/cycle8"/>
    <dgm:cxn modelId="{EBAC6AE3-2CF2-4683-A18D-5A1152663108}" srcId="{7CC38BB0-F629-4447-B9D4-83D0CA48FE89}" destId="{F6A40BB3-D6CA-4FFE-8421-53130264534F}" srcOrd="0" destOrd="0" parTransId="{22FFC4DF-28E4-49B6-8129-1BB0AD63A022}" sibTransId="{2E580E8E-E057-4F38-9848-2FF0D029ACE9}"/>
    <dgm:cxn modelId="{ACA16842-3D8C-47E2-8B5C-41394A2A40B9}" type="presOf" srcId="{F6A40BB3-D6CA-4FFE-8421-53130264534F}" destId="{4C233214-6D95-495C-A20B-A14946F7D17C}" srcOrd="0" destOrd="0" presId="urn:microsoft.com/office/officeart/2005/8/layout/cycle8"/>
    <dgm:cxn modelId="{AC52C70F-052B-4D10-A0B7-24B9163353E5}" type="presOf" srcId="{4E13FE07-04C5-4965-AAFD-B50AFCF11419}" destId="{31506FC3-6425-4BD2-8A63-7741FC85C02D}" srcOrd="1" destOrd="0" presId="urn:microsoft.com/office/officeart/2005/8/layout/cycle8"/>
    <dgm:cxn modelId="{A4E97B0E-D0D5-438A-AD65-D8818DBAF658}" type="presOf" srcId="{4E13FE07-04C5-4965-AAFD-B50AFCF11419}" destId="{727232B3-306A-4565-A372-306B2CCB06B1}" srcOrd="0" destOrd="0" presId="urn:microsoft.com/office/officeart/2005/8/layout/cycle8"/>
    <dgm:cxn modelId="{9D8F7B94-DF72-4C22-B897-D48321D7AE3D}" srcId="{7CC38BB0-F629-4447-B9D4-83D0CA48FE89}" destId="{4E13FE07-04C5-4965-AAFD-B50AFCF11419}" srcOrd="2" destOrd="0" parTransId="{7B518603-8BC9-452A-8EAC-D52D40A00D53}" sibTransId="{5A123999-59FE-425B-9C1D-C6FBFCBB3806}"/>
    <dgm:cxn modelId="{D52C6B94-9AF0-41EB-A41C-FAC0F65338A7}" srcId="{7CC38BB0-F629-4447-B9D4-83D0CA48FE89}" destId="{10E06601-BC04-457D-99DB-E2774791663A}" srcOrd="3" destOrd="0" parTransId="{98993F25-AB62-4AD7-AEBB-F55D917697BA}" sibTransId="{A6182191-92CD-43AD-9842-F07D7D55BC73}"/>
    <dgm:cxn modelId="{49BFC667-E89F-4C17-ACCF-58D279AC4606}" type="presParOf" srcId="{534A737D-27DA-4942-84BC-810B592E8690}" destId="{4C233214-6D95-495C-A20B-A14946F7D17C}" srcOrd="0" destOrd="0" presId="urn:microsoft.com/office/officeart/2005/8/layout/cycle8"/>
    <dgm:cxn modelId="{4C5A95D3-5626-444F-8154-7F87071453E7}" type="presParOf" srcId="{534A737D-27DA-4942-84BC-810B592E8690}" destId="{75B53E55-F179-454D-A9F2-472AD2C9D0C7}" srcOrd="1" destOrd="0" presId="urn:microsoft.com/office/officeart/2005/8/layout/cycle8"/>
    <dgm:cxn modelId="{C96D962C-590A-442F-A32F-B945550DBE1D}" type="presParOf" srcId="{534A737D-27DA-4942-84BC-810B592E8690}" destId="{D24C47B9-D3DE-4DAF-9FA1-A6E1C32B2C60}" srcOrd="2" destOrd="0" presId="urn:microsoft.com/office/officeart/2005/8/layout/cycle8"/>
    <dgm:cxn modelId="{B932FC5D-B3B5-41EA-A56D-C64738224FB1}" type="presParOf" srcId="{534A737D-27DA-4942-84BC-810B592E8690}" destId="{A7378B4C-A7EF-4D1B-923C-E4840CEE5DAC}" srcOrd="3" destOrd="0" presId="urn:microsoft.com/office/officeart/2005/8/layout/cycle8"/>
    <dgm:cxn modelId="{423B87BB-5EFE-4569-A537-718EF91D3CC8}" type="presParOf" srcId="{534A737D-27DA-4942-84BC-810B592E8690}" destId="{0F88EEBA-3EBB-4944-8198-32032FA464EE}" srcOrd="4" destOrd="0" presId="urn:microsoft.com/office/officeart/2005/8/layout/cycle8"/>
    <dgm:cxn modelId="{ABED1D23-3EF0-4F8B-813D-F6D468B8DBE1}" type="presParOf" srcId="{534A737D-27DA-4942-84BC-810B592E8690}" destId="{F2A13DB6-4C91-4991-8C65-960427473ACB}" srcOrd="5" destOrd="0" presId="urn:microsoft.com/office/officeart/2005/8/layout/cycle8"/>
    <dgm:cxn modelId="{35791823-8F8A-41A5-9C41-38BD686DD029}" type="presParOf" srcId="{534A737D-27DA-4942-84BC-810B592E8690}" destId="{061BABCA-4880-41D9-92CE-7D83ED2F8657}" srcOrd="6" destOrd="0" presId="urn:microsoft.com/office/officeart/2005/8/layout/cycle8"/>
    <dgm:cxn modelId="{43906B81-2E39-4A60-8203-706D63DF4898}" type="presParOf" srcId="{534A737D-27DA-4942-84BC-810B592E8690}" destId="{363340AB-1DAB-4900-B22E-6429C2D3634A}" srcOrd="7" destOrd="0" presId="urn:microsoft.com/office/officeart/2005/8/layout/cycle8"/>
    <dgm:cxn modelId="{251B1C9A-BA7A-4269-8564-24510A2250E1}" type="presParOf" srcId="{534A737D-27DA-4942-84BC-810B592E8690}" destId="{727232B3-306A-4565-A372-306B2CCB06B1}" srcOrd="8" destOrd="0" presId="urn:microsoft.com/office/officeart/2005/8/layout/cycle8"/>
    <dgm:cxn modelId="{C04B2392-345C-4D39-B239-27A684B0A995}" type="presParOf" srcId="{534A737D-27DA-4942-84BC-810B592E8690}" destId="{95F63464-555D-4315-A0A9-74F10A8E87DB}" srcOrd="9" destOrd="0" presId="urn:microsoft.com/office/officeart/2005/8/layout/cycle8"/>
    <dgm:cxn modelId="{7F6DF910-C83B-4D76-A3BD-8085444CB286}" type="presParOf" srcId="{534A737D-27DA-4942-84BC-810B592E8690}" destId="{C878C7E6-045A-466F-BBA5-4B587ED9B84C}" srcOrd="10" destOrd="0" presId="urn:microsoft.com/office/officeart/2005/8/layout/cycle8"/>
    <dgm:cxn modelId="{1326A219-C3CF-4CE1-AF81-9819F902C639}" type="presParOf" srcId="{534A737D-27DA-4942-84BC-810B592E8690}" destId="{31506FC3-6425-4BD2-8A63-7741FC85C02D}" srcOrd="11" destOrd="0" presId="urn:microsoft.com/office/officeart/2005/8/layout/cycle8"/>
    <dgm:cxn modelId="{F95E485F-CA70-4843-B327-5F6107F1DA6B}" type="presParOf" srcId="{534A737D-27DA-4942-84BC-810B592E8690}" destId="{BD5F2030-42F8-49E9-884D-C9DE9F569EBE}" srcOrd="12" destOrd="0" presId="urn:microsoft.com/office/officeart/2005/8/layout/cycle8"/>
    <dgm:cxn modelId="{3362A706-E57B-4A8A-ADF5-B941D6DADD82}" type="presParOf" srcId="{534A737D-27DA-4942-84BC-810B592E8690}" destId="{E0251448-DE71-4FC7-B8FC-D93386C51792}" srcOrd="13" destOrd="0" presId="urn:microsoft.com/office/officeart/2005/8/layout/cycle8"/>
    <dgm:cxn modelId="{7DFA37C1-3967-4E8A-925D-4E5901596A7A}" type="presParOf" srcId="{534A737D-27DA-4942-84BC-810B592E8690}" destId="{4CFA48F5-4EB8-4308-94E4-6AA51179DEEB}" srcOrd="14" destOrd="0" presId="urn:microsoft.com/office/officeart/2005/8/layout/cycle8"/>
    <dgm:cxn modelId="{769CD588-D148-49E9-AF9F-426614CF5451}" type="presParOf" srcId="{534A737D-27DA-4942-84BC-810B592E8690}" destId="{727C9CAC-EB7F-4840-BA27-5D384DB17BDA}" srcOrd="15" destOrd="0" presId="urn:microsoft.com/office/officeart/2005/8/layout/cycle8"/>
    <dgm:cxn modelId="{533AB186-4082-4409-96BB-277C552ADB0A}" type="presParOf" srcId="{534A737D-27DA-4942-84BC-810B592E8690}" destId="{381ACDDE-711D-44B0-ADF3-1C949B562AAE}" srcOrd="16" destOrd="0" presId="urn:microsoft.com/office/officeart/2005/8/layout/cycle8"/>
    <dgm:cxn modelId="{15CA6AED-7837-4C4B-A3D6-BEA0FE719057}" type="presParOf" srcId="{534A737D-27DA-4942-84BC-810B592E8690}" destId="{2ECCE92C-DEF4-48FD-96C9-EB442392F663}" srcOrd="17" destOrd="0" presId="urn:microsoft.com/office/officeart/2005/8/layout/cycle8"/>
    <dgm:cxn modelId="{66485F9D-B9F8-4830-92E6-991B2367D77B}" type="presParOf" srcId="{534A737D-27DA-4942-84BC-810B592E8690}" destId="{11044BC1-5BC2-4F0B-B317-990CA7946733}" srcOrd="18" destOrd="0" presId="urn:microsoft.com/office/officeart/2005/8/layout/cycle8"/>
    <dgm:cxn modelId="{A85D9456-22C0-4609-964A-4D9FAD66EB47}" type="presParOf" srcId="{534A737D-27DA-4942-84BC-810B592E8690}" destId="{3CFCAA76-290D-4D2F-9081-00645440616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3C0D0C-FE92-4076-8F5F-31281343436A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5872C89-9FDA-4F8E-B450-E50DFD2007B0}">
      <dgm:prSet phldrT="[Texto]" custT="1"/>
      <dgm:spPr>
        <a:solidFill>
          <a:schemeClr val="accent6">
            <a:lumMod val="75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es-ES" sz="1600" dirty="0" smtClean="0"/>
            <a:t>NATURAL</a:t>
          </a:r>
          <a:endParaRPr lang="es-ES" sz="1600" dirty="0"/>
        </a:p>
      </dgm:t>
    </dgm:pt>
    <dgm:pt modelId="{B3916687-3E5E-43E4-A7F1-048F5C634E53}" type="parTrans" cxnId="{3F64D33A-A4C6-4AF8-A541-3ECAD757342C}">
      <dgm:prSet/>
      <dgm:spPr/>
      <dgm:t>
        <a:bodyPr/>
        <a:lstStyle/>
        <a:p>
          <a:endParaRPr lang="es-ES"/>
        </a:p>
      </dgm:t>
    </dgm:pt>
    <dgm:pt modelId="{629E1917-E72E-411C-8011-E7397EC83A24}" type="sibTrans" cxnId="{3F64D33A-A4C6-4AF8-A541-3ECAD757342C}">
      <dgm:prSet/>
      <dgm:spPr/>
      <dgm:t>
        <a:bodyPr/>
        <a:lstStyle/>
        <a:p>
          <a:endParaRPr lang="es-ES"/>
        </a:p>
      </dgm:t>
    </dgm:pt>
    <dgm:pt modelId="{D0AEF62C-90F4-46C3-AEF2-E3EDE8632284}">
      <dgm:prSet phldrT="[Texto]"/>
      <dgm:spPr>
        <a:solidFill>
          <a:schemeClr val="accent6">
            <a:lumMod val="5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es-ES" dirty="0" smtClean="0"/>
            <a:t>APLICAR CONCEPTOS</a:t>
          </a:r>
          <a:endParaRPr lang="es-ES" dirty="0"/>
        </a:p>
      </dgm:t>
    </dgm:pt>
    <dgm:pt modelId="{85BCE225-32A1-4498-8FC7-909D7C250CF6}" type="parTrans" cxnId="{A60FB5B2-3948-49A1-8683-AB2E24FB8FF0}">
      <dgm:prSet/>
      <dgm:spPr/>
      <dgm:t>
        <a:bodyPr/>
        <a:lstStyle/>
        <a:p>
          <a:endParaRPr lang="es-ES"/>
        </a:p>
      </dgm:t>
    </dgm:pt>
    <dgm:pt modelId="{5A217E56-C227-4F5E-9BA9-EA3CE7243AE5}" type="sibTrans" cxnId="{A60FB5B2-3948-49A1-8683-AB2E24FB8FF0}">
      <dgm:prSet/>
      <dgm:spPr/>
      <dgm:t>
        <a:bodyPr/>
        <a:lstStyle/>
        <a:p>
          <a:endParaRPr lang="es-ES"/>
        </a:p>
      </dgm:t>
    </dgm:pt>
    <dgm:pt modelId="{EBBBE771-E97D-4C34-8E46-3C053108E0E9}">
      <dgm:prSet phldrT="[Texto]" custT="1"/>
      <dgm:spPr>
        <a:solidFill>
          <a:srgbClr val="4AAA75"/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es-ES" sz="1200" dirty="0" smtClean="0"/>
            <a:t>HABILIDADES</a:t>
          </a:r>
          <a:endParaRPr lang="es-ES" sz="1200" dirty="0"/>
        </a:p>
      </dgm:t>
    </dgm:pt>
    <dgm:pt modelId="{7555CFE7-189E-4D0B-980C-DCE061F4C3F5}" type="parTrans" cxnId="{A7AA657F-82B0-4AE8-ADE3-2473DF2DFF1A}">
      <dgm:prSet/>
      <dgm:spPr/>
      <dgm:t>
        <a:bodyPr/>
        <a:lstStyle/>
        <a:p>
          <a:endParaRPr lang="es-ES"/>
        </a:p>
      </dgm:t>
    </dgm:pt>
    <dgm:pt modelId="{FDFBDE28-2046-46E7-8747-815266E460DB}" type="sibTrans" cxnId="{A7AA657F-82B0-4AE8-ADE3-2473DF2DFF1A}">
      <dgm:prSet/>
      <dgm:spPr/>
      <dgm:t>
        <a:bodyPr/>
        <a:lstStyle/>
        <a:p>
          <a:endParaRPr lang="es-ES"/>
        </a:p>
      </dgm:t>
    </dgm:pt>
    <dgm:pt modelId="{B9B8D08C-21FA-433D-8985-9953B58FEB50}">
      <dgm:prSet phldrT="[Texto]"/>
      <dgm:spPr>
        <a:solidFill>
          <a:schemeClr val="accent6">
            <a:lumMod val="50000"/>
          </a:schemeClr>
        </a:solidFill>
        <a:ln w="38100">
          <a:solidFill>
            <a:schemeClr val="bg1"/>
          </a:solidFill>
        </a:ln>
      </dgm:spPr>
      <dgm:t>
        <a:bodyPr/>
        <a:lstStyle/>
        <a:p>
          <a:r>
            <a:rPr lang="es-ES" dirty="0" smtClean="0"/>
            <a:t>COORDINACIÓN</a:t>
          </a:r>
          <a:endParaRPr lang="es-ES" dirty="0"/>
        </a:p>
      </dgm:t>
    </dgm:pt>
    <dgm:pt modelId="{23180629-EC73-4BD0-9200-47ED45AB2380}" type="parTrans" cxnId="{9AB61918-E04D-4961-B0C3-E5649D17878C}">
      <dgm:prSet/>
      <dgm:spPr/>
      <dgm:t>
        <a:bodyPr/>
        <a:lstStyle/>
        <a:p>
          <a:endParaRPr lang="es-ES"/>
        </a:p>
      </dgm:t>
    </dgm:pt>
    <dgm:pt modelId="{EB04826D-71F5-41FA-A12F-FEB2E968D50A}" type="sibTrans" cxnId="{9AB61918-E04D-4961-B0C3-E5649D17878C}">
      <dgm:prSet/>
      <dgm:spPr/>
      <dgm:t>
        <a:bodyPr/>
        <a:lstStyle/>
        <a:p>
          <a:endParaRPr lang="es-ES"/>
        </a:p>
      </dgm:t>
    </dgm:pt>
    <dgm:pt modelId="{489F205C-FA00-41CC-A70A-85807B3A71F6}" type="pres">
      <dgm:prSet presAssocID="{F13C0D0C-FE92-4076-8F5F-31281343436A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7F48E2A-45E7-4D60-8928-B3EDACAF2697}" type="pres">
      <dgm:prSet presAssocID="{F13C0D0C-FE92-4076-8F5F-31281343436A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FBE6CFC-7B27-47F2-9E0A-C354759D1C0B}" type="pres">
      <dgm:prSet presAssocID="{F13C0D0C-FE92-4076-8F5F-31281343436A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5168AA-8F86-4BC7-BB98-8C5A21219BF9}" type="pres">
      <dgm:prSet presAssocID="{F13C0D0C-FE92-4076-8F5F-31281343436A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7D8CEE-1E43-4D99-B40C-B27A1E98A6C0}" type="pres">
      <dgm:prSet presAssocID="{F13C0D0C-FE92-4076-8F5F-31281343436A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C8255D2-3453-4941-B1BE-8854E36E1ED0}" type="presOf" srcId="{B9B8D08C-21FA-433D-8985-9953B58FEB50}" destId="{017D8CEE-1E43-4D99-B40C-B27A1E98A6C0}" srcOrd="0" destOrd="0" presId="urn:microsoft.com/office/officeart/2005/8/layout/pyramid4"/>
    <dgm:cxn modelId="{B10F14C2-C16B-41C0-9849-FC75513C1A7E}" type="presOf" srcId="{EBBBE771-E97D-4C34-8E46-3C053108E0E9}" destId="{4E5168AA-8F86-4BC7-BB98-8C5A21219BF9}" srcOrd="0" destOrd="0" presId="urn:microsoft.com/office/officeart/2005/8/layout/pyramid4"/>
    <dgm:cxn modelId="{3F64D33A-A4C6-4AF8-A541-3ECAD757342C}" srcId="{F13C0D0C-FE92-4076-8F5F-31281343436A}" destId="{B5872C89-9FDA-4F8E-B450-E50DFD2007B0}" srcOrd="0" destOrd="0" parTransId="{B3916687-3E5E-43E4-A7F1-048F5C634E53}" sibTransId="{629E1917-E72E-411C-8011-E7397EC83A24}"/>
    <dgm:cxn modelId="{F5B655CE-E1F8-4E3D-8B1C-849465C9A80B}" type="presOf" srcId="{D0AEF62C-90F4-46C3-AEF2-E3EDE8632284}" destId="{1FBE6CFC-7B27-47F2-9E0A-C354759D1C0B}" srcOrd="0" destOrd="0" presId="urn:microsoft.com/office/officeart/2005/8/layout/pyramid4"/>
    <dgm:cxn modelId="{A60FB5B2-3948-49A1-8683-AB2E24FB8FF0}" srcId="{F13C0D0C-FE92-4076-8F5F-31281343436A}" destId="{D0AEF62C-90F4-46C3-AEF2-E3EDE8632284}" srcOrd="1" destOrd="0" parTransId="{85BCE225-32A1-4498-8FC7-909D7C250CF6}" sibTransId="{5A217E56-C227-4F5E-9BA9-EA3CE7243AE5}"/>
    <dgm:cxn modelId="{14C6413E-7540-4593-87CA-B812378CE84A}" type="presOf" srcId="{B5872C89-9FDA-4F8E-B450-E50DFD2007B0}" destId="{87F48E2A-45E7-4D60-8928-B3EDACAF2697}" srcOrd="0" destOrd="0" presId="urn:microsoft.com/office/officeart/2005/8/layout/pyramid4"/>
    <dgm:cxn modelId="{9AB61918-E04D-4961-B0C3-E5649D17878C}" srcId="{F13C0D0C-FE92-4076-8F5F-31281343436A}" destId="{B9B8D08C-21FA-433D-8985-9953B58FEB50}" srcOrd="3" destOrd="0" parTransId="{23180629-EC73-4BD0-9200-47ED45AB2380}" sibTransId="{EB04826D-71F5-41FA-A12F-FEB2E968D50A}"/>
    <dgm:cxn modelId="{A7AA657F-82B0-4AE8-ADE3-2473DF2DFF1A}" srcId="{F13C0D0C-FE92-4076-8F5F-31281343436A}" destId="{EBBBE771-E97D-4C34-8E46-3C053108E0E9}" srcOrd="2" destOrd="0" parTransId="{7555CFE7-189E-4D0B-980C-DCE061F4C3F5}" sibTransId="{FDFBDE28-2046-46E7-8747-815266E460DB}"/>
    <dgm:cxn modelId="{87610C7B-15E1-4D59-B2D4-6EA437A4555B}" type="presOf" srcId="{F13C0D0C-FE92-4076-8F5F-31281343436A}" destId="{489F205C-FA00-41CC-A70A-85807B3A71F6}" srcOrd="0" destOrd="0" presId="urn:microsoft.com/office/officeart/2005/8/layout/pyramid4"/>
    <dgm:cxn modelId="{F46E1363-751A-43D4-9FB6-271F61410342}" type="presParOf" srcId="{489F205C-FA00-41CC-A70A-85807B3A71F6}" destId="{87F48E2A-45E7-4D60-8928-B3EDACAF2697}" srcOrd="0" destOrd="0" presId="urn:microsoft.com/office/officeart/2005/8/layout/pyramid4"/>
    <dgm:cxn modelId="{F6C73A36-2A71-4E86-B59E-08B77B5CA24D}" type="presParOf" srcId="{489F205C-FA00-41CC-A70A-85807B3A71F6}" destId="{1FBE6CFC-7B27-47F2-9E0A-C354759D1C0B}" srcOrd="1" destOrd="0" presId="urn:microsoft.com/office/officeart/2005/8/layout/pyramid4"/>
    <dgm:cxn modelId="{4C4A9A2F-ECC3-4F9D-BC41-37D8C9A352E0}" type="presParOf" srcId="{489F205C-FA00-41CC-A70A-85807B3A71F6}" destId="{4E5168AA-8F86-4BC7-BB98-8C5A21219BF9}" srcOrd="2" destOrd="0" presId="urn:microsoft.com/office/officeart/2005/8/layout/pyramid4"/>
    <dgm:cxn modelId="{5222B607-B7D4-4F4C-B6A3-EB2F9FE19622}" type="presParOf" srcId="{489F205C-FA00-41CC-A70A-85807B3A71F6}" destId="{017D8CEE-1E43-4D99-B40C-B27A1E98A6C0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33214-6D95-495C-A20B-A14946F7D17C}">
      <dsp:nvSpPr>
        <dsp:cNvPr id="0" name=""/>
        <dsp:cNvSpPr/>
      </dsp:nvSpPr>
      <dsp:spPr>
        <a:xfrm>
          <a:off x="1729729" y="288000"/>
          <a:ext cx="3900461" cy="3900461"/>
        </a:xfrm>
        <a:prstGeom prst="pie">
          <a:avLst>
            <a:gd name="adj1" fmla="val 16200000"/>
            <a:gd name="adj2" fmla="val 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Activar Conceptos Previos</a:t>
          </a:r>
          <a:endParaRPr lang="es-ES" sz="2400" kern="1200" dirty="0"/>
        </a:p>
      </dsp:txBody>
      <dsp:txXfrm>
        <a:off x="3800224" y="1096417"/>
        <a:ext cx="1439455" cy="1067983"/>
      </dsp:txXfrm>
    </dsp:sp>
    <dsp:sp modelId="{0F88EEBA-3EBB-4944-8198-32032FA464EE}">
      <dsp:nvSpPr>
        <dsp:cNvPr id="0" name=""/>
        <dsp:cNvSpPr/>
      </dsp:nvSpPr>
      <dsp:spPr>
        <a:xfrm>
          <a:off x="1729729" y="418944"/>
          <a:ext cx="3900461" cy="3900461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Tareas previas</a:t>
          </a:r>
          <a:endParaRPr lang="es-ES" sz="2400" kern="1200" dirty="0"/>
        </a:p>
      </dsp:txBody>
      <dsp:txXfrm>
        <a:off x="3800224" y="2443005"/>
        <a:ext cx="1439455" cy="1067983"/>
      </dsp:txXfrm>
    </dsp:sp>
    <dsp:sp modelId="{727232B3-306A-4565-A372-306B2CCB06B1}">
      <dsp:nvSpPr>
        <dsp:cNvPr id="0" name=""/>
        <dsp:cNvSpPr/>
      </dsp:nvSpPr>
      <dsp:spPr>
        <a:xfrm>
          <a:off x="1598785" y="418944"/>
          <a:ext cx="3900461" cy="3900461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Diversidad de tareas</a:t>
          </a:r>
          <a:endParaRPr lang="es-ES" sz="2400" kern="1200" dirty="0"/>
        </a:p>
      </dsp:txBody>
      <dsp:txXfrm>
        <a:off x="1989295" y="2443005"/>
        <a:ext cx="1439455" cy="1067983"/>
      </dsp:txXfrm>
    </dsp:sp>
    <dsp:sp modelId="{BD5F2030-42F8-49E9-884D-C9DE9F569EBE}">
      <dsp:nvSpPr>
        <dsp:cNvPr id="0" name=""/>
        <dsp:cNvSpPr/>
      </dsp:nvSpPr>
      <dsp:spPr>
        <a:xfrm>
          <a:off x="1598785" y="288000"/>
          <a:ext cx="3900461" cy="3900461"/>
        </a:xfrm>
        <a:prstGeom prst="pie">
          <a:avLst>
            <a:gd name="adj1" fmla="val 10800000"/>
            <a:gd name="adj2" fmla="val 1620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Material de apoyo</a:t>
          </a:r>
          <a:endParaRPr lang="es-ES" sz="2400" kern="1200" dirty="0"/>
        </a:p>
      </dsp:txBody>
      <dsp:txXfrm>
        <a:off x="1989295" y="1096417"/>
        <a:ext cx="1439455" cy="1067983"/>
      </dsp:txXfrm>
    </dsp:sp>
    <dsp:sp modelId="{381ACDDE-711D-44B0-ADF3-1C949B562AAE}">
      <dsp:nvSpPr>
        <dsp:cNvPr id="0" name=""/>
        <dsp:cNvSpPr/>
      </dsp:nvSpPr>
      <dsp:spPr>
        <a:xfrm>
          <a:off x="1488272" y="46543"/>
          <a:ext cx="4383375" cy="438337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CCE92C-DEF4-48FD-96C9-EB442392F663}">
      <dsp:nvSpPr>
        <dsp:cNvPr id="0" name=""/>
        <dsp:cNvSpPr/>
      </dsp:nvSpPr>
      <dsp:spPr>
        <a:xfrm>
          <a:off x="1488272" y="177487"/>
          <a:ext cx="4383375" cy="438337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044BC1-5BC2-4F0B-B317-990CA7946733}">
      <dsp:nvSpPr>
        <dsp:cNvPr id="0" name=""/>
        <dsp:cNvSpPr/>
      </dsp:nvSpPr>
      <dsp:spPr>
        <a:xfrm>
          <a:off x="1357328" y="177487"/>
          <a:ext cx="4383375" cy="438337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FCAA76-290D-4D2F-9081-00645440616F}">
      <dsp:nvSpPr>
        <dsp:cNvPr id="0" name=""/>
        <dsp:cNvSpPr/>
      </dsp:nvSpPr>
      <dsp:spPr>
        <a:xfrm>
          <a:off x="1357328" y="46543"/>
          <a:ext cx="4383375" cy="438337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48E2A-45E7-4D60-8928-B3EDACAF2697}">
      <dsp:nvSpPr>
        <dsp:cNvPr id="0" name=""/>
        <dsp:cNvSpPr/>
      </dsp:nvSpPr>
      <dsp:spPr>
        <a:xfrm>
          <a:off x="2469640" y="0"/>
          <a:ext cx="1838515" cy="1838515"/>
        </a:xfrm>
        <a:prstGeom prst="triangle">
          <a:avLst/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NATURAL</a:t>
          </a:r>
          <a:endParaRPr lang="es-ES" sz="1600" kern="1200" dirty="0"/>
        </a:p>
      </dsp:txBody>
      <dsp:txXfrm>
        <a:off x="2929269" y="919258"/>
        <a:ext cx="919257" cy="919257"/>
      </dsp:txXfrm>
    </dsp:sp>
    <dsp:sp modelId="{1FBE6CFC-7B27-47F2-9E0A-C354759D1C0B}">
      <dsp:nvSpPr>
        <dsp:cNvPr id="0" name=""/>
        <dsp:cNvSpPr/>
      </dsp:nvSpPr>
      <dsp:spPr>
        <a:xfrm>
          <a:off x="1550383" y="1838515"/>
          <a:ext cx="1838515" cy="1838515"/>
        </a:xfrm>
        <a:prstGeom prst="triangle">
          <a:avLst/>
        </a:prstGeom>
        <a:solidFill>
          <a:schemeClr val="accent6">
            <a:lumMod val="5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APLICAR CONCEPTOS</a:t>
          </a:r>
          <a:endParaRPr lang="es-ES" sz="1000" kern="1200" dirty="0"/>
        </a:p>
      </dsp:txBody>
      <dsp:txXfrm>
        <a:off x="2010012" y="2757773"/>
        <a:ext cx="919257" cy="919257"/>
      </dsp:txXfrm>
    </dsp:sp>
    <dsp:sp modelId="{4E5168AA-8F86-4BC7-BB98-8C5A21219BF9}">
      <dsp:nvSpPr>
        <dsp:cNvPr id="0" name=""/>
        <dsp:cNvSpPr/>
      </dsp:nvSpPr>
      <dsp:spPr>
        <a:xfrm rot="10800000">
          <a:off x="2469640" y="1838515"/>
          <a:ext cx="1838515" cy="1838515"/>
        </a:xfrm>
        <a:prstGeom prst="triangle">
          <a:avLst/>
        </a:prstGeom>
        <a:solidFill>
          <a:srgbClr val="4AAA75"/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HABILIDADES</a:t>
          </a:r>
          <a:endParaRPr lang="es-ES" sz="1200" kern="1200" dirty="0"/>
        </a:p>
      </dsp:txBody>
      <dsp:txXfrm rot="10800000">
        <a:off x="2929269" y="1838515"/>
        <a:ext cx="919257" cy="919257"/>
      </dsp:txXfrm>
    </dsp:sp>
    <dsp:sp modelId="{017D8CEE-1E43-4D99-B40C-B27A1E98A6C0}">
      <dsp:nvSpPr>
        <dsp:cNvPr id="0" name=""/>
        <dsp:cNvSpPr/>
      </dsp:nvSpPr>
      <dsp:spPr>
        <a:xfrm>
          <a:off x="3388898" y="1838515"/>
          <a:ext cx="1838515" cy="1838515"/>
        </a:xfrm>
        <a:prstGeom prst="triangle">
          <a:avLst/>
        </a:prstGeom>
        <a:solidFill>
          <a:schemeClr val="accent6">
            <a:lumMod val="5000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COORDINACIÓN</a:t>
          </a:r>
          <a:endParaRPr lang="es-ES" sz="1000" kern="1200" dirty="0"/>
        </a:p>
      </dsp:txBody>
      <dsp:txXfrm>
        <a:off x="3848527" y="2757773"/>
        <a:ext cx="919257" cy="919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 smtClean="0"/>
              <a:t>Titulo: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81B98-AA9D-4E34-9F49-F4814810C97C}" type="datetimeFigureOut">
              <a:rPr lang="es-ES" smtClean="0"/>
              <a:t>16/11/2021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7E67C-46EE-4ABB-B2DA-95F977567B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754002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 smtClean="0"/>
              <a:t>Titulo: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3399F-0C9B-40B7-A1E2-DFBD4C2ADDAF}" type="datetimeFigureOut">
              <a:rPr lang="es-ES" smtClean="0"/>
              <a:t>16/11/2021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76BD4-3A07-4426-A512-DDB4D949386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127853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Titulo: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2951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Titulo: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5752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Titulo: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0299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Titulo: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4867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Titulo: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576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Titulo: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4405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Titulo: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2050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Titulo: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7527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Titulo: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1596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Titulo: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36985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Titulo: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3633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Titulo: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6059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Titulo: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98834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Titulo: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86359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Titulo: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44715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Titulo: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0250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Titulo: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18184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Titulo: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81541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Titulo: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40729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Titulo: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51979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Titulo: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25998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Titulo: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1920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Titulo: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6817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Titulo: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5473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Titulo: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2186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Titulo: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6417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Titulo: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7904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Titulo: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8320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Titulo: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284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encabezad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s-ES" smtClean="0"/>
              <a:t>Titulo: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074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lunes, julio 2, 5:41:49 PM</a:t>
            </a: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Francisco Perezagua Ballesteros-Asesor del CRFP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4ACE-E451-4EF3-8A10-7F741883AF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991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lunes, julio 2, 5:41:49 PM</a:t>
            </a: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Francisco Perezagua Ballesteros-Asesor del CRFP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4ACE-E451-4EF3-8A10-7F741883AF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937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lunes, julio 2, 5:41:49 PM</a:t>
            </a: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Francisco Perezagua Ballesteros-Asesor del CRFP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4ACE-E451-4EF3-8A10-7F741883AF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933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lunes, julio 2, 5:41:49 PM</a:t>
            </a: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Francisco Perezagua Ballesteros-Asesor del CRFP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4ACE-E451-4EF3-8A10-7F741883AF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315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lunes, julio 2, 5:41:49 PM</a:t>
            </a: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Francisco Perezagua Ballesteros-Asesor del CRFP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4ACE-E451-4EF3-8A10-7F741883AF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042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lunes, julio 2, 5:41:49 PM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Francisco Perezagua Ballesteros-Asesor del CRFP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4ACE-E451-4EF3-8A10-7F741883AF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55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lunes, julio 2, 5:41:49 PM</a:t>
            </a:r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Francisco Perezagua Ballesteros-Asesor del CRFP</a:t>
            </a:r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4ACE-E451-4EF3-8A10-7F741883AF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240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lunes, julio 2, 5:41:49 PM</a:t>
            </a:r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Francisco Perezagua Ballesteros-Asesor del CRFP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4ACE-E451-4EF3-8A10-7F741883AF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941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lunes, julio 2, 5:41:49 PM</a:t>
            </a:r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Francisco Perezagua Ballesteros-Asesor del CRFP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4ACE-E451-4EF3-8A10-7F741883AF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153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lunes, julio 2, 5:41:49 PM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Francisco Perezagua Ballesteros-Asesor del CRFP</a:t>
            </a:r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4ACE-E451-4EF3-8A10-7F741883AF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239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/>
              <a:t>lunes, julio 2, 5:41:49 PM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Francisco Perezagua Ballesteros-Asesor del CRFP</a:t>
            </a:r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94ACE-E451-4EF3-8A10-7F741883AF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413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lunes, julio 2, 5:41:49 PM</a:t>
            </a:r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 smtClean="0"/>
              <a:t>Francisco Perezagua Ballesteros-Asesor del CRFP</a:t>
            </a: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94ACE-E451-4EF3-8A10-7F741883AF6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181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rtve.es/alacarta/videos/la-aventura-del-saber/aventura-del-saber-algoritmo-controla-nuestra-vida/5722399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tve.es/alacarta/videos/telediario/estudiantes-universitarios-exigen-paralizacion-examenes-presenciales-aumento-casos-coronavirus/5761905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2.jpe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4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4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4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4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4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4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microsoft.com/office/2007/relationships/hdphoto" Target="../media/hdphoto5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microsoft.com/office/2007/relationships/diagramDrawing" Target="../diagrams/drawing1.xml"/><Relationship Id="rId5" Type="http://schemas.openxmlformats.org/officeDocument/2006/relationships/image" Target="../media/image16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.jpeg"/><Relationship Id="rId9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microsoft.com/office/2007/relationships/diagramDrawing" Target="../diagrams/drawing2.xml"/><Relationship Id="rId5" Type="http://schemas.openxmlformats.org/officeDocument/2006/relationships/image" Target="../media/image16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2.jpeg"/><Relationship Id="rId9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5.wd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iks.unican.es/que-es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10" Type="http://schemas.openxmlformats.org/officeDocument/2006/relationships/image" Target="../media/image24.png"/><Relationship Id="rId4" Type="http://schemas.openxmlformats.org/officeDocument/2006/relationships/image" Target="../media/image2.jpeg"/><Relationship Id="rId9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10" Type="http://schemas.openxmlformats.org/officeDocument/2006/relationships/hyperlink" Target="https://www.slideshare.net/jevabe/gamificacin-en-la-docencia-universitaria-orientaciones-para-el-diseo-pedaggico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4" Type="http://schemas.openxmlformats.org/officeDocument/2006/relationships/image" Target="../media/image2.jpeg"/><Relationship Id="rId9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microsoft.com/office/2007/relationships/hdphoto" Target="../media/hdphoto6.wdp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microsoft.com/office/2007/relationships/hdphoto" Target="../media/hdphoto3.wdp"/><Relationship Id="rId5" Type="http://schemas.openxmlformats.org/officeDocument/2006/relationships/image" Target="../media/image2.jpe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crdownload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456714" y="6250422"/>
            <a:ext cx="2973846" cy="414935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</a:rPr>
              <a:t> 17 de Noviembre de 2021</a:t>
            </a:r>
          </a:p>
          <a:p>
            <a:pPr algn="ctr"/>
            <a:endParaRPr lang="es-ES" sz="2800" b="1" dirty="0" smtClean="0"/>
          </a:p>
        </p:txBody>
      </p:sp>
      <p:sp>
        <p:nvSpPr>
          <p:cNvPr id="6" name="CuadroTexto 5"/>
          <p:cNvSpPr txBox="1"/>
          <p:nvPr/>
        </p:nvSpPr>
        <p:spPr>
          <a:xfrm>
            <a:off x="624555" y="6057781"/>
            <a:ext cx="413138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400" dirty="0" smtClean="0">
              <a:solidFill>
                <a:schemeClr val="bg1"/>
              </a:solidFill>
            </a:endParaRPr>
          </a:p>
          <a:p>
            <a:r>
              <a:rPr lang="es-ES" sz="1400" i="1" dirty="0" smtClean="0">
                <a:solidFill>
                  <a:schemeClr val="bg1"/>
                </a:solidFill>
              </a:rPr>
              <a:t>Asesores de Formación de CRFP de Castilla La-Mancha</a:t>
            </a:r>
          </a:p>
          <a:p>
            <a:endParaRPr lang="es-ES" i="1" dirty="0">
              <a:solidFill>
                <a:schemeClr val="bg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025149" y="3048474"/>
            <a:ext cx="96216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i="1" dirty="0">
                <a:solidFill>
                  <a:schemeClr val="bg1"/>
                </a:solidFill>
              </a:rPr>
              <a:t>“STEAM, una oportunidad de transformación educativa”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850" y="1024215"/>
            <a:ext cx="3692220" cy="54544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419367" y="1938988"/>
            <a:ext cx="8307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Jornada </a:t>
            </a:r>
            <a:r>
              <a:rPr lang="es-E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Regional de Educación en Ciencia, Tecnología e Ingeniería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97" y="4369805"/>
            <a:ext cx="2313531" cy="155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7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19074" y="1038225"/>
            <a:ext cx="11763375" cy="5629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6" y="57149"/>
            <a:ext cx="1438274" cy="21247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143125" y="111594"/>
            <a:ext cx="8575361" cy="52322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800" b="1" i="1" dirty="0" smtClean="0">
                <a:solidFill>
                  <a:schemeClr val="bg1"/>
                </a:solidFill>
              </a:rPr>
              <a:t>“STEAM, una oportunidad de transformación educativa”</a:t>
            </a:r>
            <a:endParaRPr lang="es-ES" sz="2800" b="1" i="1" dirty="0">
              <a:solidFill>
                <a:schemeClr val="bg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364" y="93897"/>
            <a:ext cx="1231243" cy="83002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509554" y="1419497"/>
            <a:ext cx="4214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PRIMERA CONCLUSIÓN</a:t>
            </a:r>
            <a:endParaRPr lang="es-ES" sz="2800" b="1" dirty="0"/>
          </a:p>
        </p:txBody>
      </p:sp>
      <p:sp>
        <p:nvSpPr>
          <p:cNvPr id="3" name="Rectángulo 2"/>
          <p:cNvSpPr/>
          <p:nvPr/>
        </p:nvSpPr>
        <p:spPr>
          <a:xfrm>
            <a:off x="1676400" y="2107474"/>
            <a:ext cx="8512629" cy="34834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SIMBIOSIS ENTRE LOS DOS ÁMBITOS:HABILIDADES DEL GRADO Y HABILIDADES CLAVES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23" y="3011966"/>
            <a:ext cx="3441205" cy="2922406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13806" y="2601685"/>
            <a:ext cx="1733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Cubo de aprendizaje</a:t>
            </a:r>
          </a:p>
          <a:p>
            <a:r>
              <a:rPr lang="es-ES" sz="1200" b="1" dirty="0" smtClean="0"/>
              <a:t>Senén Barro (2020)</a:t>
            </a:r>
          </a:p>
          <a:p>
            <a:r>
              <a:rPr lang="es-ES" sz="1200" dirty="0" smtClean="0"/>
              <a:t>“Enseñar querer ir a la Luna”</a:t>
            </a:r>
            <a:endParaRPr lang="es-ES" sz="1200" dirty="0"/>
          </a:p>
        </p:txBody>
      </p:sp>
      <p:sp>
        <p:nvSpPr>
          <p:cNvPr id="7" name="Rectángulo 6"/>
          <p:cNvSpPr/>
          <p:nvPr/>
        </p:nvSpPr>
        <p:spPr>
          <a:xfrm>
            <a:off x="5738949" y="3178629"/>
            <a:ext cx="4293325" cy="531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Actividades de aprendizaje </a:t>
            </a:r>
          </a:p>
          <a:p>
            <a:pPr algn="ctr"/>
            <a:r>
              <a:rPr lang="es-ES" sz="1400" dirty="0" smtClean="0"/>
              <a:t>Dentro y fuera del Aula</a:t>
            </a:r>
            <a:endParaRPr lang="es-ES" sz="1400" dirty="0"/>
          </a:p>
        </p:txBody>
      </p:sp>
      <p:sp>
        <p:nvSpPr>
          <p:cNvPr id="15" name="Rectángulo 14"/>
          <p:cNvSpPr/>
          <p:nvPr/>
        </p:nvSpPr>
        <p:spPr>
          <a:xfrm>
            <a:off x="5738949" y="4657453"/>
            <a:ext cx="4293325" cy="531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Evaluación</a:t>
            </a:r>
          </a:p>
          <a:p>
            <a:pPr algn="ctr"/>
            <a:r>
              <a:rPr lang="es-ES" sz="1400" dirty="0" smtClean="0"/>
              <a:t>Explicar y justificar</a:t>
            </a:r>
          </a:p>
        </p:txBody>
      </p:sp>
      <p:sp>
        <p:nvSpPr>
          <p:cNvPr id="12" name="Cerrar llave 11"/>
          <p:cNvSpPr/>
          <p:nvPr/>
        </p:nvSpPr>
        <p:spPr>
          <a:xfrm flipH="1">
            <a:off x="4815839" y="3064220"/>
            <a:ext cx="348342" cy="2622480"/>
          </a:xfrm>
          <a:prstGeom prst="rightBrac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5328091" y="5417067"/>
            <a:ext cx="6191794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spc="25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ES" sz="1200" i="1" spc="25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La</a:t>
            </a:r>
            <a:r>
              <a:rPr lang="es-ES" sz="1200" i="1" spc="25" dirty="0">
                <a:ea typeface="Calibri" panose="020F0502020204030204" pitchFamily="34" charset="0"/>
                <a:cs typeface="Times New Roman" panose="02020603050405020304" pitchFamily="18" charset="0"/>
              </a:rPr>
              <a:t> coexistencia entre los </a:t>
            </a:r>
            <a:r>
              <a:rPr lang="es-ES" sz="1200" i="1" spc="25" dirty="0"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procesos de evaluación de cada centro y la COVID-19 </a:t>
            </a:r>
            <a:r>
              <a:rPr lang="es-ES" sz="1200" i="1" spc="25" dirty="0">
                <a:ea typeface="Calibri" panose="020F0502020204030204" pitchFamily="34" charset="0"/>
                <a:cs typeface="Times New Roman" panose="02020603050405020304" pitchFamily="18" charset="0"/>
              </a:rPr>
              <a:t>ha generado sonadas polémicas y la búsqueda por parte de los diferentes rectorados de fórmulas con las que velar por la calidad en la supervisión de sus pruebas han encontrado en el uso de</a:t>
            </a:r>
            <a:r>
              <a:rPr lang="es-ES" sz="1200" i="1" spc="25" dirty="0"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 algoritmos</a:t>
            </a:r>
            <a:r>
              <a:rPr lang="es-ES" sz="1200" i="1" spc="25" dirty="0">
                <a:ea typeface="Calibri" panose="020F0502020204030204" pitchFamily="34" charset="0"/>
                <a:cs typeface="Times New Roman" panose="02020603050405020304" pitchFamily="18" charset="0"/>
              </a:rPr>
              <a:t> y de la inteligencia artificial (IA) a los aliados perfectos con los que preservar el </a:t>
            </a:r>
            <a:r>
              <a:rPr lang="es-ES" sz="1200" b="1" i="1" spc="25" dirty="0">
                <a:ea typeface="Calibri" panose="020F0502020204030204" pitchFamily="34" charset="0"/>
                <a:cs typeface="Times New Roman" panose="02020603050405020304" pitchFamily="18" charset="0"/>
              </a:rPr>
              <a:t>prestigio de sus </a:t>
            </a:r>
            <a:r>
              <a:rPr lang="es-ES" sz="1200" b="1" i="1" spc="25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titulaciones</a:t>
            </a:r>
            <a:r>
              <a:rPr lang="es-ES" sz="1200" b="1" spc="25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s-ES" sz="1200" spc="25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1100" b="1" dirty="0"/>
              <a:t>Algoritmos e inteligencia artificial, los aliados de las universidades para examinar a </a:t>
            </a:r>
            <a:r>
              <a:rPr lang="es-ES" sz="1100" b="1" dirty="0" smtClean="0"/>
              <a:t>distancia</a:t>
            </a:r>
            <a:r>
              <a:rPr lang="es-ES" sz="1100" dirty="0"/>
              <a:t> </a:t>
            </a:r>
            <a:r>
              <a:rPr lang="es-ES" sz="1100" b="1" dirty="0" smtClean="0"/>
              <a:t>25.05.2021</a:t>
            </a:r>
            <a:endParaRPr lang="es-E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21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5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19074" y="1038225"/>
            <a:ext cx="11763375" cy="5629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/>
              <a:t>ee</a:t>
            </a:r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6" y="57149"/>
            <a:ext cx="1438274" cy="21247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143125" y="111594"/>
            <a:ext cx="8575361" cy="52322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800" b="1" i="1" dirty="0" smtClean="0">
                <a:solidFill>
                  <a:schemeClr val="bg1"/>
                </a:solidFill>
              </a:rPr>
              <a:t>“STEAM, una oportunidad de transformación educativa”</a:t>
            </a:r>
            <a:endParaRPr lang="es-ES" sz="2800" b="1" i="1" dirty="0">
              <a:solidFill>
                <a:schemeClr val="bg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364" y="93897"/>
            <a:ext cx="1231243" cy="83002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18" b="9904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401" y="1296115"/>
            <a:ext cx="1661430" cy="269520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89" b="97222" l="2889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90" y="2154910"/>
            <a:ext cx="1689270" cy="256769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11" b="94378" l="9360" r="940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794" y="2805462"/>
            <a:ext cx="1933575" cy="237172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4720452" y="4023708"/>
            <a:ext cx="2760617" cy="614013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CO</a:t>
            </a:r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RAZÓN-EMOCIÓN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8580294" y="5107926"/>
            <a:ext cx="2760617" cy="614013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OSADIA-QUERER CAMBIAR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51921" y="4990012"/>
            <a:ext cx="3836902" cy="614013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accent1">
                    <a:lumMod val="50000"/>
                  </a:schemeClr>
                </a:solidFill>
              </a:rPr>
              <a:t>INTELIGENCIA-COMO TRABAJAR</a:t>
            </a: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26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19074" y="1038225"/>
            <a:ext cx="11763375" cy="5629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13" y="312469"/>
            <a:ext cx="1428637" cy="62098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6" y="57149"/>
            <a:ext cx="1438274" cy="21247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143125" y="111594"/>
            <a:ext cx="8575361" cy="52322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800" b="1" i="1" dirty="0" smtClean="0">
                <a:solidFill>
                  <a:schemeClr val="bg1"/>
                </a:solidFill>
              </a:rPr>
              <a:t>“STEAM, una oportunidad de transformación educativa”</a:t>
            </a:r>
            <a:endParaRPr lang="es-ES" sz="2800" b="1" i="1" dirty="0">
              <a:solidFill>
                <a:schemeClr val="bg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364" y="93897"/>
            <a:ext cx="1231243" cy="83002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18" b="9904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26" y="1217738"/>
            <a:ext cx="875934" cy="142095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428375" y="2319014"/>
            <a:ext cx="5660020" cy="369332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“Cognición-emoción: Un binomio </a:t>
            </a:r>
            <a:r>
              <a:rPr lang="es-ES" b="1" dirty="0" smtClean="0"/>
              <a:t>indisoluble” </a:t>
            </a:r>
            <a:endParaRPr lang="es-ES" b="1" dirty="0"/>
          </a:p>
        </p:txBody>
      </p:sp>
      <p:sp>
        <p:nvSpPr>
          <p:cNvPr id="12" name="Elipse 11"/>
          <p:cNvSpPr/>
          <p:nvPr/>
        </p:nvSpPr>
        <p:spPr>
          <a:xfrm>
            <a:off x="1271831" y="1705162"/>
            <a:ext cx="395044" cy="442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1</a:t>
            </a:r>
            <a:endParaRPr lang="es-ES" sz="24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762426" y="1749376"/>
            <a:ext cx="3377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NEUROCIENCIA</a:t>
            </a:r>
            <a:endParaRPr lang="es-ES" sz="1600" b="1" dirty="0"/>
          </a:p>
        </p:txBody>
      </p:sp>
      <p:sp>
        <p:nvSpPr>
          <p:cNvPr id="2" name="Rectángulo 1"/>
          <p:cNvSpPr/>
          <p:nvPr/>
        </p:nvSpPr>
        <p:spPr>
          <a:xfrm>
            <a:off x="4583459" y="1309288"/>
            <a:ext cx="2175339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CORAZÓN-EMOCIÓN</a:t>
            </a:r>
          </a:p>
        </p:txBody>
      </p:sp>
    </p:spTree>
    <p:extLst>
      <p:ext uri="{BB962C8B-B14F-4D97-AF65-F5344CB8AC3E}">
        <p14:creationId xmlns:p14="http://schemas.microsoft.com/office/powerpoint/2010/main" val="124420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19074" y="1038225"/>
            <a:ext cx="11763375" cy="5629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13" y="312469"/>
            <a:ext cx="1428637" cy="62098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6" y="57149"/>
            <a:ext cx="1438274" cy="21247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143125" y="111594"/>
            <a:ext cx="8575361" cy="52322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800" b="1" i="1" dirty="0" smtClean="0">
                <a:solidFill>
                  <a:schemeClr val="bg1"/>
                </a:solidFill>
              </a:rPr>
              <a:t>“STEAM, una oportunidad de transformación educativa”</a:t>
            </a:r>
            <a:endParaRPr lang="es-ES" sz="2800" b="1" i="1" dirty="0">
              <a:solidFill>
                <a:schemeClr val="bg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364" y="93897"/>
            <a:ext cx="1231243" cy="83002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18" b="9904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26" y="1217738"/>
            <a:ext cx="875934" cy="142095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525486" y="1515291"/>
            <a:ext cx="6043748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Cognición-emoción: Un binomio </a:t>
            </a:r>
            <a:r>
              <a:rPr lang="es-ES" sz="2400" b="1" dirty="0" smtClean="0"/>
              <a:t>indisoluble</a:t>
            </a:r>
            <a:endParaRPr lang="es-ES" sz="2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1558835" y="2170100"/>
            <a:ext cx="87782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i="1" dirty="0"/>
              <a:t>“…</a:t>
            </a:r>
            <a:r>
              <a:rPr lang="es-ES" b="1" i="1" dirty="0"/>
              <a:t>es esencial conocer el mundo de las emociones para captar la esencia de la enseñanza</a:t>
            </a:r>
            <a:r>
              <a:rPr lang="es-ES" i="1" dirty="0"/>
              <a:t>. La elaboración de las emociones corresponde a otro cerebro dentro del cerebro que se conoce como sistema límbico o cerebro emocional</a:t>
            </a:r>
            <a:r>
              <a:rPr lang="es-ES" b="1" i="1" dirty="0"/>
              <a:t>. La emoción es la energía que mueve el mundo</a:t>
            </a:r>
            <a:r>
              <a:rPr lang="es-ES" i="1" dirty="0"/>
              <a:t>. Su importancia principal radica en que lo que se ve, se oye, se toca, se paladea o se huele, tras ser analizado sin significado emocional alguno por las correspondientes áreas sensoriales específicas de la corteza cerebral, pasa por </a:t>
            </a:r>
            <a:r>
              <a:rPr lang="es-ES" b="1" i="1" dirty="0"/>
              <a:t>el filtro del sistema emocional </a:t>
            </a:r>
            <a:r>
              <a:rPr lang="es-ES" i="1" dirty="0"/>
              <a:t>y es allí donde a esas percepciones sensoriales, ya creadas, se las acuña con la etiqueta de bueno o malo, atractivo o rechazable interesante o soso. Y es después cuando esa información, ya coloreada con ese significado emocional, pasa a las áreas de asociación de la corteza cerebral donde se construyen los procesos mentales, de razón y pensamientos, y se elaboran las funciones ejecutivas complejas. (…) Cognición-emoción es, pues, un binomio indisoluble que nos lleva a concebir de cierto que no hay razón sin emoción. </a:t>
            </a:r>
            <a:r>
              <a:rPr lang="es-ES" b="1" i="1" dirty="0"/>
              <a:t>Binomio cardinal para entender la esencia de lo que es enseñar y aprender</a:t>
            </a:r>
            <a:r>
              <a:rPr lang="es-ES" i="1" dirty="0" smtClean="0"/>
              <a:t>.”</a:t>
            </a:r>
          </a:p>
          <a:p>
            <a:pPr algn="just"/>
            <a:endParaRPr lang="es-ES" i="1" dirty="0" smtClean="0"/>
          </a:p>
          <a:p>
            <a:pPr algn="just"/>
            <a:r>
              <a:rPr lang="es-ES" b="1" dirty="0"/>
              <a:t>Francisco Mora Teruel en su libro</a:t>
            </a:r>
            <a:r>
              <a:rPr lang="es-ES" b="1" i="1" dirty="0"/>
              <a:t>” </a:t>
            </a:r>
            <a:r>
              <a:rPr lang="es-ES" b="1" i="1" dirty="0" err="1"/>
              <a:t>Neuroeducación</a:t>
            </a:r>
            <a:r>
              <a:rPr lang="es-ES" b="1" i="1" dirty="0"/>
              <a:t>. Solo se aprende aquello que se ama”. </a:t>
            </a:r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0759646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19074" y="1038225"/>
            <a:ext cx="11763375" cy="5629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13" y="312469"/>
            <a:ext cx="1428637" cy="62098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6" y="57149"/>
            <a:ext cx="1438274" cy="21247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143125" y="111594"/>
            <a:ext cx="8575361" cy="52322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800" b="1" i="1" dirty="0" smtClean="0">
                <a:solidFill>
                  <a:schemeClr val="bg1"/>
                </a:solidFill>
              </a:rPr>
              <a:t>“STEAM, una oportunidad de transformación educativa”</a:t>
            </a:r>
            <a:endParaRPr lang="es-ES" sz="2800" b="1" i="1" dirty="0">
              <a:solidFill>
                <a:schemeClr val="bg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364" y="93897"/>
            <a:ext cx="1231243" cy="83002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18" b="9904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26" y="1217738"/>
            <a:ext cx="875934" cy="142095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428375" y="2319014"/>
            <a:ext cx="5660020" cy="369332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“Cognición-emoción: Un binomio </a:t>
            </a:r>
            <a:r>
              <a:rPr lang="es-ES" b="1" dirty="0" smtClean="0"/>
              <a:t>indisoluble” </a:t>
            </a:r>
            <a:endParaRPr lang="es-ES" b="1" dirty="0"/>
          </a:p>
        </p:txBody>
      </p:sp>
      <p:sp>
        <p:nvSpPr>
          <p:cNvPr id="12" name="Elipse 11"/>
          <p:cNvSpPr/>
          <p:nvPr/>
        </p:nvSpPr>
        <p:spPr>
          <a:xfrm>
            <a:off x="1271831" y="1705162"/>
            <a:ext cx="395044" cy="442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1</a:t>
            </a:r>
            <a:endParaRPr lang="es-ES" sz="24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762426" y="1749376"/>
            <a:ext cx="3377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NEUROCIENCIA</a:t>
            </a:r>
            <a:endParaRPr lang="es-ES" sz="1600" b="1" dirty="0"/>
          </a:p>
        </p:txBody>
      </p:sp>
      <p:sp>
        <p:nvSpPr>
          <p:cNvPr id="19" name="CuadroTexto 18"/>
          <p:cNvSpPr txBox="1"/>
          <p:nvPr/>
        </p:nvSpPr>
        <p:spPr>
          <a:xfrm>
            <a:off x="1428375" y="4351217"/>
            <a:ext cx="5660020" cy="369332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“El ambiente emocional influye en el aprendizaje” </a:t>
            </a:r>
            <a:r>
              <a:rPr lang="es-ES" dirty="0" smtClean="0"/>
              <a:t> </a:t>
            </a:r>
            <a:endParaRPr lang="es-ES" sz="1400" b="1" dirty="0"/>
          </a:p>
        </p:txBody>
      </p:sp>
      <p:sp>
        <p:nvSpPr>
          <p:cNvPr id="20" name="Elipse 19"/>
          <p:cNvSpPr/>
          <p:nvPr/>
        </p:nvSpPr>
        <p:spPr>
          <a:xfrm>
            <a:off x="1262306" y="3769864"/>
            <a:ext cx="395044" cy="442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2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1831233" y="3803920"/>
            <a:ext cx="3377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ESTUDIOS PEDAGOGICOS</a:t>
            </a:r>
            <a:endParaRPr lang="es-ES" sz="1600" b="1" dirty="0"/>
          </a:p>
        </p:txBody>
      </p:sp>
      <p:sp>
        <p:nvSpPr>
          <p:cNvPr id="16" name="Rectángulo 15"/>
          <p:cNvSpPr/>
          <p:nvPr/>
        </p:nvSpPr>
        <p:spPr>
          <a:xfrm>
            <a:off x="4583459" y="1309288"/>
            <a:ext cx="2175339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CORAZÓN-EMOCIÓN</a:t>
            </a:r>
          </a:p>
        </p:txBody>
      </p:sp>
    </p:spTree>
    <p:extLst>
      <p:ext uri="{BB962C8B-B14F-4D97-AF65-F5344CB8AC3E}">
        <p14:creationId xmlns:p14="http://schemas.microsoft.com/office/powerpoint/2010/main" val="389964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19074" y="1038225"/>
            <a:ext cx="11763375" cy="5629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13" y="312469"/>
            <a:ext cx="1428637" cy="62098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6" y="57149"/>
            <a:ext cx="1438274" cy="21247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143125" y="111594"/>
            <a:ext cx="8575361" cy="52322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800" b="1" i="1" dirty="0" smtClean="0">
                <a:solidFill>
                  <a:schemeClr val="bg1"/>
                </a:solidFill>
              </a:rPr>
              <a:t>“STEAM, una oportunidad de transformación educativa”</a:t>
            </a:r>
            <a:endParaRPr lang="es-ES" sz="2800" b="1" i="1" dirty="0">
              <a:solidFill>
                <a:schemeClr val="bg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364" y="93897"/>
            <a:ext cx="1231243" cy="83002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18" b="9904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26" y="1217738"/>
            <a:ext cx="875934" cy="142095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525486" y="1515291"/>
            <a:ext cx="676656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/>
              <a:t>“El ambiente emocional influye en el aprendizaje” </a:t>
            </a:r>
            <a:r>
              <a:rPr lang="es-ES" sz="2400" dirty="0"/>
              <a:t> </a:t>
            </a:r>
            <a:endParaRPr lang="es-ES" b="1" dirty="0"/>
          </a:p>
        </p:txBody>
      </p:sp>
      <p:sp>
        <p:nvSpPr>
          <p:cNvPr id="2" name="CuadroTexto 1"/>
          <p:cNvSpPr txBox="1"/>
          <p:nvPr/>
        </p:nvSpPr>
        <p:spPr>
          <a:xfrm>
            <a:off x="2143125" y="2638697"/>
            <a:ext cx="7846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/>
              <a:t>Adele </a:t>
            </a:r>
            <a:r>
              <a:rPr lang="es-ES" b="1" dirty="0" err="1"/>
              <a:t>Diamond</a:t>
            </a:r>
            <a:r>
              <a:rPr lang="es-ES" b="1" dirty="0"/>
              <a:t> (2014), </a:t>
            </a:r>
            <a:r>
              <a:rPr lang="es-ES" dirty="0"/>
              <a:t>una de las pioneras en el campo de la </a:t>
            </a:r>
            <a:r>
              <a:rPr lang="es-ES" dirty="0" smtClean="0"/>
              <a:t>neurociencia, </a:t>
            </a:r>
            <a:r>
              <a:rPr lang="es-ES" dirty="0"/>
              <a:t>sugiere que las tareas que provocan la mayor mejora de las funciones ejecutivas son </a:t>
            </a:r>
            <a:r>
              <a:rPr lang="es-ES" b="1" dirty="0" smtClean="0"/>
              <a:t>aquellas que las trabajan de forma indirecta, incidiendo </a:t>
            </a:r>
            <a:r>
              <a:rPr lang="es-ES" b="1" dirty="0"/>
              <a:t>en aquello que las perjudica </a:t>
            </a:r>
            <a:r>
              <a:rPr lang="es-ES" b="1" dirty="0" smtClean="0"/>
              <a:t>como </a:t>
            </a:r>
            <a:r>
              <a:rPr lang="es-ES" b="1" dirty="0"/>
              <a:t>el estrés, la tristeza, la soledad </a:t>
            </a:r>
            <a:r>
              <a:rPr lang="es-ES" b="1" dirty="0" smtClean="0"/>
              <a:t>o </a:t>
            </a:r>
            <a:r>
              <a:rPr lang="es-ES" b="1" dirty="0"/>
              <a:t>una mala </a:t>
            </a:r>
            <a:r>
              <a:rPr lang="es-ES" b="1" dirty="0" smtClean="0"/>
              <a:t>salud.</a:t>
            </a:r>
            <a:endParaRPr lang="es-ES" b="1" dirty="0"/>
          </a:p>
        </p:txBody>
      </p:sp>
      <p:sp>
        <p:nvSpPr>
          <p:cNvPr id="3" name="Rectángulo 2"/>
          <p:cNvSpPr/>
          <p:nvPr/>
        </p:nvSpPr>
        <p:spPr>
          <a:xfrm>
            <a:off x="2143124" y="4174798"/>
            <a:ext cx="78464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Está comprobado que los estados emocionales negativos, </a:t>
            </a:r>
            <a:r>
              <a:rPr lang="es-ES" dirty="0" smtClean="0"/>
              <a:t>no facilitan el aprendizaje, en </a:t>
            </a:r>
            <a:r>
              <a:rPr lang="es-ES" dirty="0"/>
              <a:t>cambio, los estados emocionalmente positivos generan un ambiente propicio para el aprendizaje. </a:t>
            </a:r>
            <a:r>
              <a:rPr lang="es-ES" b="1" dirty="0"/>
              <a:t>Sin un ambiente emocionalmente adecuado no es posible un buen aprendizaje</a:t>
            </a:r>
            <a:r>
              <a:rPr lang="es-ES" dirty="0"/>
              <a:t>.</a:t>
            </a:r>
          </a:p>
        </p:txBody>
      </p:sp>
      <p:sp>
        <p:nvSpPr>
          <p:cNvPr id="4" name="Elipse 3"/>
          <p:cNvSpPr/>
          <p:nvPr/>
        </p:nvSpPr>
        <p:spPr>
          <a:xfrm>
            <a:off x="1725874" y="2638697"/>
            <a:ext cx="417251" cy="40260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A</a:t>
            </a:r>
          </a:p>
        </p:txBody>
      </p:sp>
      <p:sp>
        <p:nvSpPr>
          <p:cNvPr id="15" name="Elipse 14"/>
          <p:cNvSpPr/>
          <p:nvPr/>
        </p:nvSpPr>
        <p:spPr>
          <a:xfrm>
            <a:off x="1680653" y="4174798"/>
            <a:ext cx="417251" cy="40260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B</a:t>
            </a:r>
            <a:endParaRPr lang="es-ES" b="1" dirty="0"/>
          </a:p>
        </p:txBody>
      </p:sp>
      <p:sp>
        <p:nvSpPr>
          <p:cNvPr id="6" name="Rectángulo 5"/>
          <p:cNvSpPr/>
          <p:nvPr/>
        </p:nvSpPr>
        <p:spPr>
          <a:xfrm>
            <a:off x="2097904" y="5375127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1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«La </a:t>
            </a:r>
            <a:r>
              <a:rPr lang="es-ES" sz="11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importancia de la emoción en el aprendizaje: Propuestas para mejorar la motivación de los estudiantes»</a:t>
            </a:r>
            <a:endParaRPr lang="es-ES" sz="1100" i="1" dirty="0"/>
          </a:p>
        </p:txBody>
      </p:sp>
    </p:spTree>
    <p:extLst>
      <p:ext uri="{BB962C8B-B14F-4D97-AF65-F5344CB8AC3E}">
        <p14:creationId xmlns:p14="http://schemas.microsoft.com/office/powerpoint/2010/main" val="160513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19074" y="1038225"/>
            <a:ext cx="11763375" cy="5629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13" y="312469"/>
            <a:ext cx="1428637" cy="62098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6" y="57149"/>
            <a:ext cx="1438274" cy="21247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143125" y="111594"/>
            <a:ext cx="8575361" cy="52322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800" b="1" i="1" dirty="0" smtClean="0">
                <a:solidFill>
                  <a:schemeClr val="bg1"/>
                </a:solidFill>
              </a:rPr>
              <a:t>“STEAM, una oportunidad de transformación educativa”</a:t>
            </a:r>
            <a:endParaRPr lang="es-ES" sz="2800" b="1" i="1" dirty="0">
              <a:solidFill>
                <a:schemeClr val="bg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364" y="93897"/>
            <a:ext cx="1231243" cy="83002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18" b="9904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26" y="1217738"/>
            <a:ext cx="875934" cy="142095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428375" y="2319014"/>
            <a:ext cx="5660020" cy="369332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“Cognición-emoción: Un binomio </a:t>
            </a:r>
            <a:r>
              <a:rPr lang="es-ES" b="1" dirty="0" smtClean="0"/>
              <a:t>indisoluble” </a:t>
            </a:r>
            <a:endParaRPr lang="es-ES" b="1" dirty="0"/>
          </a:p>
        </p:txBody>
      </p:sp>
      <p:sp>
        <p:nvSpPr>
          <p:cNvPr id="12" name="Elipse 11"/>
          <p:cNvSpPr/>
          <p:nvPr/>
        </p:nvSpPr>
        <p:spPr>
          <a:xfrm>
            <a:off x="1271831" y="1705162"/>
            <a:ext cx="395044" cy="442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1</a:t>
            </a:r>
            <a:endParaRPr lang="es-ES" sz="24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762426" y="1749376"/>
            <a:ext cx="3377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NEUROCIENCIA</a:t>
            </a:r>
            <a:endParaRPr lang="es-ES" sz="1600" b="1" dirty="0"/>
          </a:p>
        </p:txBody>
      </p:sp>
      <p:sp>
        <p:nvSpPr>
          <p:cNvPr id="19" name="CuadroTexto 18"/>
          <p:cNvSpPr txBox="1"/>
          <p:nvPr/>
        </p:nvSpPr>
        <p:spPr>
          <a:xfrm>
            <a:off x="1428375" y="4831517"/>
            <a:ext cx="5660020" cy="369332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“El ambiente emocional influye en el aprendizaje” </a:t>
            </a:r>
            <a:r>
              <a:rPr lang="es-ES" dirty="0" smtClean="0"/>
              <a:t> </a:t>
            </a:r>
            <a:endParaRPr lang="es-ES" sz="1400" b="1" dirty="0"/>
          </a:p>
        </p:txBody>
      </p:sp>
      <p:sp>
        <p:nvSpPr>
          <p:cNvPr id="20" name="Elipse 19"/>
          <p:cNvSpPr/>
          <p:nvPr/>
        </p:nvSpPr>
        <p:spPr>
          <a:xfrm>
            <a:off x="1262306" y="4250164"/>
            <a:ext cx="395044" cy="442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2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1831233" y="4284220"/>
            <a:ext cx="3377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ESTUDIOS PEDAGOGICOS</a:t>
            </a:r>
            <a:endParaRPr lang="es-ES" sz="1600" b="1" dirty="0"/>
          </a:p>
        </p:txBody>
      </p:sp>
      <p:sp>
        <p:nvSpPr>
          <p:cNvPr id="17" name="Rectángulo 16"/>
          <p:cNvSpPr/>
          <p:nvPr/>
        </p:nvSpPr>
        <p:spPr>
          <a:xfrm>
            <a:off x="4583459" y="1309288"/>
            <a:ext cx="2175339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CORAZÓN-EMOCIÓN</a:t>
            </a:r>
          </a:p>
        </p:txBody>
      </p:sp>
    </p:spTree>
    <p:extLst>
      <p:ext uri="{BB962C8B-B14F-4D97-AF65-F5344CB8AC3E}">
        <p14:creationId xmlns:p14="http://schemas.microsoft.com/office/powerpoint/2010/main" val="149165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19074" y="1038225"/>
            <a:ext cx="11763375" cy="5629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13" y="312469"/>
            <a:ext cx="1428637" cy="62098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6" y="57149"/>
            <a:ext cx="1438274" cy="21247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143125" y="111594"/>
            <a:ext cx="8575361" cy="52322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800" b="1" i="1" dirty="0" smtClean="0">
                <a:solidFill>
                  <a:schemeClr val="bg1"/>
                </a:solidFill>
              </a:rPr>
              <a:t>“STEAM, una oportunidad de transformación educativa”</a:t>
            </a:r>
            <a:endParaRPr lang="es-ES" sz="2800" b="1" i="1" dirty="0">
              <a:solidFill>
                <a:schemeClr val="bg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364" y="93897"/>
            <a:ext cx="1231243" cy="83002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18" b="9904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26" y="1217738"/>
            <a:ext cx="875934" cy="142095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078887" y="3185394"/>
            <a:ext cx="6043748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LA MEJOR ESTRATEGIA: LA EMOCIÓN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311235" y="1743551"/>
            <a:ext cx="37230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/>
              <a:t>SEGUNDA CONCLUSIÓN</a:t>
            </a:r>
            <a:endParaRPr lang="es-ES" sz="2800" b="1" dirty="0"/>
          </a:p>
        </p:txBody>
      </p:sp>
      <p:sp>
        <p:nvSpPr>
          <p:cNvPr id="2" name="Rectángulo redondeado 1"/>
          <p:cNvSpPr/>
          <p:nvPr/>
        </p:nvSpPr>
        <p:spPr>
          <a:xfrm>
            <a:off x="8034305" y="4711336"/>
            <a:ext cx="3121375" cy="11687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chemeClr val="tx1"/>
                </a:solidFill>
              </a:rPr>
              <a:t>ES NECESARIO EL CUIDADO DEL DOCENTE</a:t>
            </a:r>
            <a:endParaRPr lang="es-E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19074" y="1038225"/>
            <a:ext cx="11763375" cy="5629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6" y="57149"/>
            <a:ext cx="1438274" cy="21247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143125" y="111594"/>
            <a:ext cx="8575361" cy="52322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800" b="1" i="1" dirty="0" smtClean="0">
                <a:solidFill>
                  <a:schemeClr val="bg1"/>
                </a:solidFill>
              </a:rPr>
              <a:t>“STEAM, una oportunidad de transformación educativa”</a:t>
            </a:r>
            <a:endParaRPr lang="es-ES" sz="2800" b="1" i="1" dirty="0">
              <a:solidFill>
                <a:schemeClr val="bg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364" y="93897"/>
            <a:ext cx="1231243" cy="83002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89" b="97222" l="2889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3" y="1107463"/>
            <a:ext cx="782356" cy="118918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975" y="2031319"/>
            <a:ext cx="6470061" cy="4122109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092648" y="1227766"/>
            <a:ext cx="3836902" cy="61401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INTELIGENCIA-COMO TRABJAR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00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19074" y="1038225"/>
            <a:ext cx="11763375" cy="5629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6" y="57149"/>
            <a:ext cx="1438274" cy="21247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143125" y="111594"/>
            <a:ext cx="8575361" cy="52322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800" b="1" i="1" dirty="0" smtClean="0">
                <a:solidFill>
                  <a:schemeClr val="bg1"/>
                </a:solidFill>
              </a:rPr>
              <a:t>“STEAM, una oportunidad de transformación educativa”</a:t>
            </a:r>
            <a:endParaRPr lang="es-ES" sz="2800" b="1" i="1" dirty="0">
              <a:solidFill>
                <a:schemeClr val="bg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364" y="93897"/>
            <a:ext cx="1231243" cy="83002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89" b="97222" l="2889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3" y="1107463"/>
            <a:ext cx="782356" cy="118918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870662" y="5529575"/>
            <a:ext cx="7532915" cy="75764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accent1">
                    <a:lumMod val="50000"/>
                  </a:schemeClr>
                </a:solidFill>
              </a:rPr>
              <a:t>La ausencia de motivación </a:t>
            </a:r>
            <a:r>
              <a:rPr lang="es-ES" sz="1600" b="1" dirty="0">
                <a:solidFill>
                  <a:schemeClr val="accent1">
                    <a:lumMod val="50000"/>
                  </a:schemeClr>
                </a:solidFill>
              </a:rPr>
              <a:t>llega a anular los esfuerzos, actividades y propuestas planteadas en el aula. En otras palabras, provoca que se pierda su efectividad </a:t>
            </a:r>
            <a:endParaRPr lang="es-ES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ES" sz="1200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s-ES" sz="1200" b="1" dirty="0" err="1">
                <a:solidFill>
                  <a:schemeClr val="accent1">
                    <a:lumMod val="50000"/>
                  </a:schemeClr>
                </a:solidFill>
              </a:rPr>
              <a:t>Lazebnikova</a:t>
            </a:r>
            <a:r>
              <a:rPr lang="es-ES" sz="1200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s-ES" sz="1200" b="1" dirty="0" err="1">
                <a:solidFill>
                  <a:schemeClr val="accent1">
                    <a:lumMod val="50000"/>
                  </a:schemeClr>
                </a:solidFill>
              </a:rPr>
              <a:t>Koval</a:t>
            </a:r>
            <a:r>
              <a:rPr lang="es-ES" sz="1200" b="1" dirty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es-ES" sz="1200" b="1" dirty="0" err="1">
                <a:solidFill>
                  <a:schemeClr val="accent1">
                    <a:lumMod val="50000"/>
                  </a:schemeClr>
                </a:solidFill>
              </a:rPr>
              <a:t>Troyan</a:t>
            </a:r>
            <a:r>
              <a:rPr lang="es-ES" sz="1200" b="1" dirty="0">
                <a:solidFill>
                  <a:schemeClr val="accent1">
                    <a:lumMod val="50000"/>
                  </a:schemeClr>
                </a:solidFill>
              </a:rPr>
              <a:t>, 2018).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79268" y="2840973"/>
            <a:ext cx="3265714" cy="230832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altLang="es-ES" sz="1600" b="1" dirty="0">
                <a:solidFill>
                  <a:srgbClr val="000000"/>
                </a:solidFill>
              </a:rPr>
              <a:t>Á</a:t>
            </a:r>
            <a:r>
              <a:rPr lang="es-ES" altLang="es-ES" sz="1600" b="1" dirty="0" smtClean="0">
                <a:solidFill>
                  <a:srgbClr val="000000"/>
                </a:solidFill>
              </a:rPr>
              <a:t>rea límbica</a:t>
            </a:r>
            <a:endParaRPr lang="es-ES" altLang="es-ES" sz="1600" dirty="0" smtClean="0">
              <a:solidFill>
                <a:srgbClr val="000000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1600" dirty="0" smtClean="0">
                <a:solidFill>
                  <a:srgbClr val="000000"/>
                </a:solidFill>
              </a:rPr>
              <a:t> </a:t>
            </a:r>
            <a:r>
              <a:rPr lang="es-ES" altLang="es-ES" sz="1600" dirty="0">
                <a:solidFill>
                  <a:srgbClr val="000000"/>
                </a:solidFill>
              </a:rPr>
              <a:t>involucrada </a:t>
            </a:r>
            <a:r>
              <a:rPr lang="es-ES" altLang="es-ES" sz="1600" dirty="0" smtClean="0">
                <a:solidFill>
                  <a:srgbClr val="000000"/>
                </a:solidFill>
              </a:rPr>
              <a:t>a las </a:t>
            </a:r>
            <a:r>
              <a:rPr lang="es-ES" altLang="es-ES" sz="1600" b="1" dirty="0" smtClean="0">
                <a:solidFill>
                  <a:srgbClr val="000000"/>
                </a:solidFill>
              </a:rPr>
              <a:t>emociones , </a:t>
            </a:r>
            <a:r>
              <a:rPr lang="es-ES" altLang="es-ES" sz="1600" dirty="0"/>
              <a:t>y</a:t>
            </a:r>
            <a:r>
              <a:rPr lang="es-ES" sz="1600" dirty="0" smtClean="0"/>
              <a:t> </a:t>
            </a:r>
            <a:r>
              <a:rPr lang="es-ES" sz="1600" dirty="0"/>
              <a:t>con </a:t>
            </a:r>
            <a:r>
              <a:rPr lang="es-ES" sz="1600" dirty="0" smtClean="0"/>
              <a:t>ella </a:t>
            </a:r>
            <a:r>
              <a:rPr lang="es-ES" sz="1600" b="1" dirty="0" smtClean="0"/>
              <a:t>abre las </a:t>
            </a:r>
            <a:r>
              <a:rPr lang="es-ES" sz="1600" b="1" dirty="0"/>
              <a:t>ventanas </a:t>
            </a:r>
            <a:r>
              <a:rPr lang="es-ES" sz="1600" dirty="0"/>
              <a:t>de la atención, foco necesario para la creación de conocimiento</a:t>
            </a:r>
            <a:r>
              <a:rPr lang="es-ES" sz="1600" dirty="0" smtClean="0"/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altLang="es-ES" sz="1600" dirty="0">
              <a:solidFill>
                <a:srgbClr val="7A7A7A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s-ES" altLang="es-ES" sz="1600" b="1" dirty="0" smtClean="0">
                <a:solidFill>
                  <a:srgbClr val="000000"/>
                </a:solidFill>
              </a:rPr>
              <a:t>Activa la generación de dopamina</a:t>
            </a:r>
            <a:r>
              <a:rPr lang="es-ES" altLang="es-ES" sz="1600" dirty="0" smtClean="0">
                <a:solidFill>
                  <a:srgbClr val="000000"/>
                </a:solidFill>
              </a:rPr>
              <a:t> </a:t>
            </a:r>
            <a:r>
              <a:rPr lang="es-ES" altLang="es-ES" sz="1600" dirty="0">
                <a:solidFill>
                  <a:srgbClr val="000000"/>
                </a:solidFill>
              </a:rPr>
              <a:t>que estimula la repetición de la conducta</a:t>
            </a:r>
            <a:r>
              <a:rPr lang="es-ES" altLang="es-ES" sz="1600" dirty="0" smtClean="0">
                <a:solidFill>
                  <a:srgbClr val="000000"/>
                </a:solidFill>
              </a:rPr>
              <a:t>.</a:t>
            </a:r>
            <a:endParaRPr lang="es-ES" altLang="es-ES" sz="1600" dirty="0">
              <a:solidFill>
                <a:srgbClr val="7A7A7A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312125" y="1471220"/>
            <a:ext cx="7322649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“Se aprende lo que se AMA”. Francisco Mora Teruel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1332411" y="2265566"/>
            <a:ext cx="1811383" cy="43592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ACTIVA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9748111" y="2542419"/>
            <a:ext cx="1577114" cy="2621159"/>
            <a:chOff x="9748111" y="2542419"/>
            <a:chExt cx="1577114" cy="2621159"/>
          </a:xfrm>
          <a:effectLst>
            <a:glow rad="127000">
              <a:schemeClr val="accent6">
                <a:lumMod val="60000"/>
                <a:lumOff val="40000"/>
              </a:schemeClr>
            </a:glow>
          </a:effectLst>
        </p:grpSpPr>
        <p:sp>
          <p:nvSpPr>
            <p:cNvPr id="23" name="Hexágono 22"/>
            <p:cNvSpPr/>
            <p:nvPr/>
          </p:nvSpPr>
          <p:spPr>
            <a:xfrm>
              <a:off x="9917021" y="2542419"/>
              <a:ext cx="1240790" cy="1116965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72000" rIns="108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EMOCIÓN</a:t>
              </a:r>
              <a:endPara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Hexágono 23"/>
            <p:cNvSpPr/>
            <p:nvPr/>
          </p:nvSpPr>
          <p:spPr>
            <a:xfrm>
              <a:off x="9748111" y="3773684"/>
              <a:ext cx="1577114" cy="1389894"/>
            </a:xfrm>
            <a:prstGeom prst="hexagon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108000" rIns="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MOTIVACIÓN</a:t>
              </a:r>
              <a:endParaRPr lang="es-E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26" name="Picture 2" descr="Qué es la neurociencia educativa? - Greenleaves Montessori American Schoo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276" y="2612925"/>
            <a:ext cx="2822221" cy="223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99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19074" y="1038225"/>
            <a:ext cx="11763375" cy="5629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6" y="57149"/>
            <a:ext cx="1438274" cy="21247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143125" y="111594"/>
            <a:ext cx="8575361" cy="52322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800" b="1" i="1" dirty="0" smtClean="0">
                <a:solidFill>
                  <a:schemeClr val="bg1"/>
                </a:solidFill>
              </a:rPr>
              <a:t>“STEAM, una oportunidad de transformación educativa”</a:t>
            </a:r>
            <a:endParaRPr lang="es-ES" sz="2800" b="1" i="1" dirty="0">
              <a:solidFill>
                <a:schemeClr val="bg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364" y="93897"/>
            <a:ext cx="1231243" cy="83002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86" y="1766637"/>
            <a:ext cx="3962400" cy="39624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051375" y="1371934"/>
            <a:ext cx="6332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OBJETIVO: Cambio metodológico en el aula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37647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19074" y="1038225"/>
            <a:ext cx="11763375" cy="5629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6" y="57149"/>
            <a:ext cx="1438274" cy="21247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143125" y="111594"/>
            <a:ext cx="8575361" cy="52322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800" b="1" i="1" dirty="0" smtClean="0">
                <a:solidFill>
                  <a:schemeClr val="bg1"/>
                </a:solidFill>
              </a:rPr>
              <a:t>“STEAM, una oportunidad de transformación educativa”</a:t>
            </a:r>
            <a:endParaRPr lang="es-ES" sz="2800" b="1" i="1" dirty="0">
              <a:solidFill>
                <a:schemeClr val="bg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364" y="93897"/>
            <a:ext cx="1231243" cy="83002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89" b="97222" l="2889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3" y="1107463"/>
            <a:ext cx="782356" cy="1189181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2312125" y="1471220"/>
            <a:ext cx="7322649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“Se aprende lo que se AMA”. Francisco Mora Teruel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53393" y="2717074"/>
            <a:ext cx="2264229" cy="50509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PARTICIPACIÓN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753393" y="3700234"/>
            <a:ext cx="2264229" cy="50509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RETOS POSIBLES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753393" y="4683394"/>
            <a:ext cx="2264229" cy="50509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INTERESES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753393" y="5666555"/>
            <a:ext cx="2264229" cy="505097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GAMIFICACIÓN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errar llave 3"/>
          <p:cNvSpPr/>
          <p:nvPr/>
        </p:nvSpPr>
        <p:spPr>
          <a:xfrm>
            <a:off x="3108954" y="2595154"/>
            <a:ext cx="653143" cy="3709852"/>
          </a:xfrm>
          <a:prstGeom prst="rightBrac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3867934" y="4247965"/>
            <a:ext cx="1722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METODOLOGÍA</a:t>
            </a:r>
            <a:endParaRPr lang="es-E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ortar rectángulo de esquina del mismo lado 6"/>
          <p:cNvSpPr/>
          <p:nvPr/>
        </p:nvSpPr>
        <p:spPr>
          <a:xfrm>
            <a:off x="6486525" y="2365880"/>
            <a:ext cx="2514600" cy="634560"/>
          </a:xfrm>
          <a:prstGeom prst="snip2Same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accent1">
                    <a:lumMod val="50000"/>
                  </a:schemeClr>
                </a:solidFill>
              </a:rPr>
              <a:t>EVALUACIÓN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9212">
            <a:off x="5760079" y="3524116"/>
            <a:ext cx="2244229" cy="1817028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7440">
            <a:off x="7691185" y="3635913"/>
            <a:ext cx="1831962" cy="1589129"/>
          </a:xfrm>
          <a:prstGeom prst="rect">
            <a:avLst/>
          </a:prstGeom>
        </p:spPr>
      </p:pic>
      <p:grpSp>
        <p:nvGrpSpPr>
          <p:cNvPr id="27" name="Grupo 26"/>
          <p:cNvGrpSpPr/>
          <p:nvPr/>
        </p:nvGrpSpPr>
        <p:grpSpPr>
          <a:xfrm>
            <a:off x="9748111" y="2542419"/>
            <a:ext cx="1577114" cy="2621159"/>
            <a:chOff x="9748111" y="2542419"/>
            <a:chExt cx="1577114" cy="2621159"/>
          </a:xfrm>
          <a:effectLst>
            <a:glow rad="127000">
              <a:schemeClr val="accent6">
                <a:lumMod val="60000"/>
                <a:lumOff val="40000"/>
              </a:schemeClr>
            </a:glow>
          </a:effectLst>
        </p:grpSpPr>
        <p:sp>
          <p:nvSpPr>
            <p:cNvPr id="28" name="Hexágono 27"/>
            <p:cNvSpPr/>
            <p:nvPr/>
          </p:nvSpPr>
          <p:spPr>
            <a:xfrm>
              <a:off x="9917021" y="2542419"/>
              <a:ext cx="1240790" cy="1116965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72000" rIns="108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EMOCIÓN</a:t>
              </a:r>
              <a:endPara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Hexágono 28"/>
            <p:cNvSpPr/>
            <p:nvPr/>
          </p:nvSpPr>
          <p:spPr>
            <a:xfrm>
              <a:off x="9748111" y="3773684"/>
              <a:ext cx="1577114" cy="1389894"/>
            </a:xfrm>
            <a:prstGeom prst="hexagon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108000" rIns="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14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MOTIVACIÓN</a:t>
              </a:r>
              <a:endParaRPr lang="es-ES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77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19074" y="1038225"/>
            <a:ext cx="11763375" cy="5629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13" y="312469"/>
            <a:ext cx="1428637" cy="62098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6" y="57149"/>
            <a:ext cx="1438274" cy="21247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143125" y="111594"/>
            <a:ext cx="8575361" cy="52322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800" b="1" i="1" dirty="0" smtClean="0">
                <a:solidFill>
                  <a:schemeClr val="bg1"/>
                </a:solidFill>
              </a:rPr>
              <a:t>“STEAM, una oportunidad de transformación educativa”</a:t>
            </a:r>
            <a:endParaRPr lang="es-ES" sz="2800" b="1" i="1" dirty="0">
              <a:solidFill>
                <a:schemeClr val="bg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364" y="93897"/>
            <a:ext cx="1231243" cy="83002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89" b="97222" l="2889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3" y="1107463"/>
            <a:ext cx="782356" cy="1189181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9345998" y="2619375"/>
            <a:ext cx="2493577" cy="2114549"/>
            <a:chOff x="9412614" y="2371095"/>
            <a:chExt cx="2677267" cy="2362830"/>
          </a:xfrm>
          <a:effectLst>
            <a:glow rad="127000">
              <a:schemeClr val="accent6">
                <a:lumMod val="60000"/>
                <a:lumOff val="40000"/>
              </a:schemeClr>
            </a:glow>
          </a:effectLst>
        </p:grpSpPr>
        <p:sp>
          <p:nvSpPr>
            <p:cNvPr id="15" name="Hexágono 14"/>
            <p:cNvSpPr/>
            <p:nvPr/>
          </p:nvSpPr>
          <p:spPr>
            <a:xfrm>
              <a:off x="9412614" y="2371095"/>
              <a:ext cx="1240790" cy="1116965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72000" rIns="108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11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EMOCIÓN</a:t>
              </a:r>
              <a:endPara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Hexágono 15"/>
            <p:cNvSpPr/>
            <p:nvPr/>
          </p:nvSpPr>
          <p:spPr>
            <a:xfrm>
              <a:off x="10522585" y="2793197"/>
              <a:ext cx="1567296" cy="1485792"/>
            </a:xfrm>
            <a:prstGeom prst="hexagon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10800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CARGA COGNITIVA</a:t>
              </a:r>
              <a:endParaRPr lang="es-E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Hexágono 16"/>
            <p:cNvSpPr/>
            <p:nvPr/>
          </p:nvSpPr>
          <p:spPr>
            <a:xfrm>
              <a:off x="9420225" y="3627120"/>
              <a:ext cx="1240790" cy="1106805"/>
            </a:xfrm>
            <a:prstGeom prst="hexagon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108000" rIns="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MOTIVACIÓN</a:t>
              </a:r>
              <a:endPara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66" y="2619375"/>
            <a:ext cx="8420830" cy="2766300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2312125" y="1471220"/>
            <a:ext cx="7322649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Carga Cognitiva: Elemento necesario de analizar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833811" y="5512861"/>
            <a:ext cx="226695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ES LIMITADA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6801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19074" y="1038225"/>
            <a:ext cx="11763375" cy="5629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6" y="57149"/>
            <a:ext cx="1438274" cy="21247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143125" y="111594"/>
            <a:ext cx="8575361" cy="52322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800" b="1" i="1" dirty="0" smtClean="0">
                <a:solidFill>
                  <a:schemeClr val="bg1"/>
                </a:solidFill>
              </a:rPr>
              <a:t>“STEAM, una oportunidad de transformación educativa”</a:t>
            </a:r>
            <a:endParaRPr lang="es-ES" sz="2800" b="1" i="1" dirty="0">
              <a:solidFill>
                <a:schemeClr val="bg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364" y="93897"/>
            <a:ext cx="1231243" cy="83002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89" b="97222" l="2889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3" y="1107463"/>
            <a:ext cx="782356" cy="1189181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9345998" y="2619375"/>
            <a:ext cx="2493577" cy="2114549"/>
            <a:chOff x="9412614" y="2371095"/>
            <a:chExt cx="2677267" cy="2362830"/>
          </a:xfrm>
          <a:effectLst>
            <a:glow rad="127000">
              <a:schemeClr val="accent6">
                <a:lumMod val="60000"/>
                <a:lumOff val="40000"/>
              </a:schemeClr>
            </a:glow>
          </a:effectLst>
        </p:grpSpPr>
        <p:sp>
          <p:nvSpPr>
            <p:cNvPr id="12" name="Hexágono 11"/>
            <p:cNvSpPr/>
            <p:nvPr/>
          </p:nvSpPr>
          <p:spPr>
            <a:xfrm>
              <a:off x="9412614" y="2371095"/>
              <a:ext cx="1240790" cy="1116965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72000" rIns="108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11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EMOCIÓN</a:t>
              </a:r>
              <a:endPara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Hexágono 14"/>
            <p:cNvSpPr/>
            <p:nvPr/>
          </p:nvSpPr>
          <p:spPr>
            <a:xfrm>
              <a:off x="10522585" y="2793197"/>
              <a:ext cx="1567296" cy="1485792"/>
            </a:xfrm>
            <a:prstGeom prst="hexagon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10800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12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CARGA COGNITIVA</a:t>
              </a:r>
              <a:endParaRPr lang="es-E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Hexágono 15"/>
            <p:cNvSpPr/>
            <p:nvPr/>
          </p:nvSpPr>
          <p:spPr>
            <a:xfrm>
              <a:off x="9420225" y="3627120"/>
              <a:ext cx="1240790" cy="1106805"/>
            </a:xfrm>
            <a:prstGeom prst="hexagon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108000" rIns="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MOTIVACIÓN</a:t>
              </a:r>
              <a:endPara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CuadroTexto 16"/>
          <p:cNvSpPr txBox="1"/>
          <p:nvPr/>
        </p:nvSpPr>
        <p:spPr>
          <a:xfrm>
            <a:off x="2275181" y="1304969"/>
            <a:ext cx="7322649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Carga Cognitiva: Elemento necesario de analizar</a:t>
            </a:r>
            <a:endParaRPr lang="es-ES" sz="2400" dirty="0">
              <a:solidFill>
                <a:schemeClr val="bg1"/>
              </a:solidFill>
            </a:endParaRPr>
          </a:p>
        </p:txBody>
      </p:sp>
      <p:graphicFrame>
        <p:nvGraphicFramePr>
          <p:cNvPr id="24" name="Diagrama 23"/>
          <p:cNvGraphicFramePr/>
          <p:nvPr>
            <p:extLst>
              <p:ext uri="{D42A27DB-BD31-4B8C-83A1-F6EECF244321}">
                <p14:modId xmlns:p14="http://schemas.microsoft.com/office/powerpoint/2010/main" val="6216647"/>
              </p:ext>
            </p:extLst>
          </p:nvPr>
        </p:nvGraphicFramePr>
        <p:xfrm>
          <a:off x="1786660" y="1932885"/>
          <a:ext cx="7264976" cy="4643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6238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19074" y="1038225"/>
            <a:ext cx="11763375" cy="5629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6" y="57149"/>
            <a:ext cx="1438274" cy="21247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143125" y="111594"/>
            <a:ext cx="8575361" cy="52322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800" b="1" i="1" dirty="0" smtClean="0">
                <a:solidFill>
                  <a:schemeClr val="bg1"/>
                </a:solidFill>
              </a:rPr>
              <a:t>“STEAM, una oportunidad de transformación educativa”</a:t>
            </a:r>
            <a:endParaRPr lang="es-ES" sz="2800" b="1" i="1" dirty="0">
              <a:solidFill>
                <a:schemeClr val="bg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364" y="93897"/>
            <a:ext cx="1231243" cy="83002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89" b="97222" l="2889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3" y="1107463"/>
            <a:ext cx="782356" cy="1189181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8486782" y="2533650"/>
            <a:ext cx="3352800" cy="2019300"/>
            <a:chOff x="3910702" y="2247900"/>
            <a:chExt cx="3904560" cy="2362200"/>
          </a:xfrm>
          <a:effectLst>
            <a:glow rad="127000">
              <a:schemeClr val="accent6">
                <a:lumMod val="60000"/>
                <a:lumOff val="40000"/>
              </a:schemeClr>
            </a:glow>
          </a:effectLst>
        </p:grpSpPr>
        <p:sp>
          <p:nvSpPr>
            <p:cNvPr id="10" name="Hexágono 9"/>
            <p:cNvSpPr/>
            <p:nvPr/>
          </p:nvSpPr>
          <p:spPr>
            <a:xfrm>
              <a:off x="5479097" y="2247900"/>
              <a:ext cx="1240790" cy="1116965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72000" rIns="108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1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EMOCIÓN</a:t>
              </a:r>
              <a:endParaRPr lang="es-E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Hexágono 11"/>
            <p:cNvSpPr/>
            <p:nvPr/>
          </p:nvSpPr>
          <p:spPr>
            <a:xfrm>
              <a:off x="6574472" y="2879090"/>
              <a:ext cx="1240790" cy="1116330"/>
            </a:xfrm>
            <a:prstGeom prst="hexagon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10800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8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CARGA COGNITIVA</a:t>
              </a:r>
              <a:endPara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Hexágono 14"/>
            <p:cNvSpPr/>
            <p:nvPr/>
          </p:nvSpPr>
          <p:spPr>
            <a:xfrm>
              <a:off x="5472112" y="3503295"/>
              <a:ext cx="1240790" cy="1106805"/>
            </a:xfrm>
            <a:prstGeom prst="hexagon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108000" rIns="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8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MOTIVACIÓN</a:t>
              </a:r>
              <a:endPara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Hexágono 15"/>
            <p:cNvSpPr/>
            <p:nvPr/>
          </p:nvSpPr>
          <p:spPr>
            <a:xfrm>
              <a:off x="3910702" y="2702441"/>
              <a:ext cx="1725761" cy="1629098"/>
            </a:xfrm>
            <a:prstGeom prst="hexagon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10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INTERDISCIPLINAR</a:t>
              </a:r>
              <a:endParaRPr lang="es-ES" sz="1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CuadroTexto 20"/>
          <p:cNvSpPr txBox="1"/>
          <p:nvPr/>
        </p:nvSpPr>
        <p:spPr>
          <a:xfrm>
            <a:off x="2312125" y="1471220"/>
            <a:ext cx="7322649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</a:rPr>
              <a:t>E</a:t>
            </a:r>
            <a:r>
              <a:rPr lang="es-ES" sz="2400" b="1" dirty="0" smtClean="0">
                <a:solidFill>
                  <a:schemeClr val="bg1"/>
                </a:solidFill>
              </a:rPr>
              <a:t>l aprendizaje significativo nunca está aislado</a:t>
            </a:r>
            <a:endParaRPr lang="es-ES" sz="2400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98013345"/>
              </p:ext>
            </p:extLst>
          </p:nvPr>
        </p:nvGraphicFramePr>
        <p:xfrm>
          <a:off x="1566119" y="2244799"/>
          <a:ext cx="6777796" cy="3677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8820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19074" y="1038225"/>
            <a:ext cx="11763375" cy="5629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13" y="312469"/>
            <a:ext cx="1428637" cy="62098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6" y="57149"/>
            <a:ext cx="1438274" cy="21247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143125" y="111594"/>
            <a:ext cx="8575361" cy="52322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800" b="1" i="1" dirty="0" smtClean="0">
                <a:solidFill>
                  <a:schemeClr val="bg1"/>
                </a:solidFill>
              </a:rPr>
              <a:t>“STEAM, una oportunidad de transformación educativa”</a:t>
            </a:r>
            <a:endParaRPr lang="es-ES" sz="2800" b="1" i="1" dirty="0">
              <a:solidFill>
                <a:schemeClr val="bg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364" y="93897"/>
            <a:ext cx="1231243" cy="830028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450199" y="2901309"/>
            <a:ext cx="9268287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LA EFICACIA DEL PROCESO DE ENSEÑANZA-APRENDIZAJE AUMENTA SI SE TIENE EN CUENTA: LA MOTIVACIÓN, CARGA COGNITIVA Y LA INTERDISCIPLINARIEDAD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311235" y="1743551"/>
            <a:ext cx="3585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 smtClean="0"/>
              <a:t>TERCERA CONCLUSIÓN</a:t>
            </a:r>
            <a:endParaRPr lang="es-ES" sz="2800" b="1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89" b="97222" l="2889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3" y="1107463"/>
            <a:ext cx="782356" cy="118918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894120" y="5122416"/>
            <a:ext cx="6409678" cy="5232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APROBAR DEBE SIGNIFICA APRENDER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51048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26923" y="1107463"/>
            <a:ext cx="11763375" cy="5629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6" y="57149"/>
            <a:ext cx="1438274" cy="21247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143125" y="111594"/>
            <a:ext cx="8575361" cy="52322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800" b="1" i="1" dirty="0" smtClean="0">
                <a:solidFill>
                  <a:schemeClr val="bg1"/>
                </a:solidFill>
              </a:rPr>
              <a:t>“STEAM, una oportunidad de transformación educativa”</a:t>
            </a:r>
            <a:endParaRPr lang="es-ES" sz="2800" b="1" i="1" dirty="0">
              <a:solidFill>
                <a:schemeClr val="bg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364" y="93897"/>
            <a:ext cx="1231243" cy="83002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89" b="97222" l="2889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3" y="1107463"/>
            <a:ext cx="782356" cy="1189181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312125" y="1471220"/>
            <a:ext cx="7322649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Estrategias metodológicas STEAM</a:t>
            </a:r>
            <a:endParaRPr lang="es-ES" sz="2400" dirty="0">
              <a:solidFill>
                <a:schemeClr val="bg1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8372476" y="2486025"/>
            <a:ext cx="3524249" cy="3344228"/>
            <a:chOff x="3988878" y="1608773"/>
            <a:chExt cx="3829877" cy="3640455"/>
          </a:xfrm>
          <a:effectLst>
            <a:glow rad="127000">
              <a:schemeClr val="accent6">
                <a:lumMod val="60000"/>
                <a:lumOff val="40000"/>
              </a:schemeClr>
            </a:glow>
          </a:effectLst>
        </p:grpSpPr>
        <p:sp>
          <p:nvSpPr>
            <p:cNvPr id="12" name="Hexágono 11"/>
            <p:cNvSpPr/>
            <p:nvPr/>
          </p:nvSpPr>
          <p:spPr>
            <a:xfrm>
              <a:off x="5475605" y="2887028"/>
              <a:ext cx="1240790" cy="1116965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72000" rIns="108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10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EMOCIÓN</a:t>
              </a:r>
              <a:endParaRPr lang="es-E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Hexágono 14"/>
            <p:cNvSpPr/>
            <p:nvPr/>
          </p:nvSpPr>
          <p:spPr>
            <a:xfrm>
              <a:off x="6577965" y="2247583"/>
              <a:ext cx="1240790" cy="1116330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800" b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RUTINAS DE PENSAMIENTO (ARTE) </a:t>
              </a:r>
              <a:endParaRPr lang="es-E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Hexágono 15"/>
            <p:cNvSpPr/>
            <p:nvPr/>
          </p:nvSpPr>
          <p:spPr>
            <a:xfrm>
              <a:off x="6570980" y="3518218"/>
              <a:ext cx="1240790" cy="1116330"/>
            </a:xfrm>
            <a:prstGeom prst="hexagon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10800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800" b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CARGA COGNITIVA</a:t>
              </a:r>
              <a:endParaRPr lang="es-E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Hexágono 16"/>
            <p:cNvSpPr/>
            <p:nvPr/>
          </p:nvSpPr>
          <p:spPr>
            <a:xfrm>
              <a:off x="5468620" y="1608773"/>
              <a:ext cx="1240790" cy="1116330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800" b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RETOS Y PROBLEMAS</a:t>
              </a:r>
              <a:endParaRPr lang="es-E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Hexágono 17"/>
            <p:cNvSpPr/>
            <p:nvPr/>
          </p:nvSpPr>
          <p:spPr>
            <a:xfrm>
              <a:off x="3988878" y="1843322"/>
              <a:ext cx="1625157" cy="1606925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8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MANIPULACIÓN Y EXPERIMENTACIÓN</a:t>
              </a:r>
              <a:endPara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Hexágono 18"/>
            <p:cNvSpPr/>
            <p:nvPr/>
          </p:nvSpPr>
          <p:spPr>
            <a:xfrm>
              <a:off x="5468620" y="4142423"/>
              <a:ext cx="1240790" cy="1106805"/>
            </a:xfrm>
            <a:prstGeom prst="hexagon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108000" rIns="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800" b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MOTIVACIÓN</a:t>
              </a:r>
              <a:endParaRPr lang="es-E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Hexágono 19"/>
            <p:cNvSpPr/>
            <p:nvPr/>
          </p:nvSpPr>
          <p:spPr>
            <a:xfrm>
              <a:off x="4373245" y="3518218"/>
              <a:ext cx="1240790" cy="1116330"/>
            </a:xfrm>
            <a:prstGeom prst="hexagon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800" b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INTERDISCIPLINAR</a:t>
              </a:r>
              <a:endParaRPr lang="es-E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055" y="2696263"/>
            <a:ext cx="3043166" cy="3215584"/>
          </a:xfrm>
          <a:prstGeom prst="rect">
            <a:avLst/>
          </a:prstGeom>
        </p:spPr>
      </p:pic>
      <p:sp>
        <p:nvSpPr>
          <p:cNvPr id="6" name="CuadroTexto 5">
            <a:hlinkClick r:id="rId8"/>
          </p:cNvPr>
          <p:cNvSpPr txBox="1"/>
          <p:nvPr/>
        </p:nvSpPr>
        <p:spPr>
          <a:xfrm>
            <a:off x="637065" y="5520100"/>
            <a:ext cx="2570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solidFill>
                  <a:schemeClr val="accent1">
                    <a:lumMod val="50000"/>
                  </a:schemeClr>
                </a:solidFill>
              </a:rPr>
              <a:t>ENLACE A KIKS</a:t>
            </a:r>
            <a:endParaRPr lang="es-ES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Diseñan en la UG experimentos de Física para concurs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222" y="2696263"/>
            <a:ext cx="3051504" cy="139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0898">
            <a:off x="4468208" y="4415082"/>
            <a:ext cx="2640117" cy="171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7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19074" y="1038225"/>
            <a:ext cx="11763375" cy="5629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6" y="57149"/>
            <a:ext cx="1438274" cy="21247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143125" y="111594"/>
            <a:ext cx="8575361" cy="52322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800" b="1" i="1" dirty="0" smtClean="0">
                <a:solidFill>
                  <a:schemeClr val="bg1"/>
                </a:solidFill>
              </a:rPr>
              <a:t>“STEAM, una oportunidad de transformación educativa”</a:t>
            </a:r>
            <a:endParaRPr lang="es-ES" sz="2800" b="1" i="1" dirty="0">
              <a:solidFill>
                <a:schemeClr val="bg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364" y="93897"/>
            <a:ext cx="1231243" cy="83002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89" b="97222" l="2889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3" y="1107463"/>
            <a:ext cx="782356" cy="1189181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8726170" y="2277406"/>
            <a:ext cx="3170555" cy="3552846"/>
            <a:chOff x="4373245" y="1381676"/>
            <a:chExt cx="3445510" cy="3867552"/>
          </a:xfrm>
          <a:effectLst>
            <a:glow rad="127000">
              <a:schemeClr val="accent6">
                <a:lumMod val="60000"/>
                <a:lumOff val="40000"/>
              </a:schemeClr>
            </a:glow>
          </a:effectLst>
        </p:grpSpPr>
        <p:sp>
          <p:nvSpPr>
            <p:cNvPr id="12" name="Hexágono 11"/>
            <p:cNvSpPr/>
            <p:nvPr/>
          </p:nvSpPr>
          <p:spPr>
            <a:xfrm>
              <a:off x="5475605" y="2887028"/>
              <a:ext cx="1240790" cy="1116965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72000" rIns="108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10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EMOCIÓN</a:t>
              </a:r>
              <a:endParaRPr lang="es-E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Hexágono 14"/>
            <p:cNvSpPr/>
            <p:nvPr/>
          </p:nvSpPr>
          <p:spPr>
            <a:xfrm>
              <a:off x="6577965" y="2247583"/>
              <a:ext cx="1240790" cy="1116330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800" b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RUTINAS DE PENSAMIENTO (ARTE) </a:t>
              </a:r>
              <a:endParaRPr lang="es-E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Hexágono 15"/>
            <p:cNvSpPr/>
            <p:nvPr/>
          </p:nvSpPr>
          <p:spPr>
            <a:xfrm>
              <a:off x="6570980" y="3518218"/>
              <a:ext cx="1240790" cy="1116330"/>
            </a:xfrm>
            <a:prstGeom prst="hexagon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10800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800" b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CARGA COGNITIVA</a:t>
              </a:r>
              <a:endParaRPr lang="es-E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Hexágono 16"/>
            <p:cNvSpPr/>
            <p:nvPr/>
          </p:nvSpPr>
          <p:spPr>
            <a:xfrm>
              <a:off x="5365110" y="1381676"/>
              <a:ext cx="1459947" cy="1364164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800" b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RETOS Y PROBLEMAS</a:t>
              </a:r>
              <a:endParaRPr lang="es-E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Hexágono 17"/>
            <p:cNvSpPr/>
            <p:nvPr/>
          </p:nvSpPr>
          <p:spPr>
            <a:xfrm>
              <a:off x="4380865" y="2240598"/>
              <a:ext cx="1240790" cy="1116330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800" b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MANIPULACIÓN Y EXPERIMENTACIÓN</a:t>
              </a:r>
              <a:endParaRPr lang="es-E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Hexágono 18"/>
            <p:cNvSpPr/>
            <p:nvPr/>
          </p:nvSpPr>
          <p:spPr>
            <a:xfrm>
              <a:off x="5468620" y="4142423"/>
              <a:ext cx="1240790" cy="1106805"/>
            </a:xfrm>
            <a:prstGeom prst="hexagon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108000" rIns="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800" b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MOTIVACIÓN</a:t>
              </a:r>
              <a:endParaRPr lang="es-E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Hexágono 19"/>
            <p:cNvSpPr/>
            <p:nvPr/>
          </p:nvSpPr>
          <p:spPr>
            <a:xfrm>
              <a:off x="4373245" y="3518218"/>
              <a:ext cx="1240790" cy="1116330"/>
            </a:xfrm>
            <a:prstGeom prst="hexagon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800" b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INTERDISCIPLINAR</a:t>
              </a:r>
              <a:endParaRPr lang="es-E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028326">
            <a:off x="443246" y="1894935"/>
            <a:ext cx="4963634" cy="133887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184532">
            <a:off x="5522729" y="2016767"/>
            <a:ext cx="3208725" cy="2633289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8906" y="3852862"/>
            <a:ext cx="2936989" cy="2159887"/>
          </a:xfrm>
          <a:prstGeom prst="rect">
            <a:avLst/>
          </a:prstGeom>
        </p:spPr>
      </p:pic>
      <p:sp>
        <p:nvSpPr>
          <p:cNvPr id="24" name="CuadroTexto 23"/>
          <p:cNvSpPr txBox="1"/>
          <p:nvPr/>
        </p:nvSpPr>
        <p:spPr>
          <a:xfrm>
            <a:off x="2703311" y="6155458"/>
            <a:ext cx="2672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ENALCE </a:t>
            </a:r>
            <a:r>
              <a:rPr lang="es-ES" dirty="0" smtClean="0">
                <a:hlinkClick r:id="rId10"/>
              </a:rPr>
              <a:t>GAMIFICACION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305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19074" y="1038225"/>
            <a:ext cx="11763375" cy="5629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6" y="57149"/>
            <a:ext cx="1438274" cy="21247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143125" y="111594"/>
            <a:ext cx="8575361" cy="52322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800" b="1" i="1" dirty="0" smtClean="0">
                <a:solidFill>
                  <a:schemeClr val="bg1"/>
                </a:solidFill>
              </a:rPr>
              <a:t>“STEAM, una oportunidad de transformación educativa”</a:t>
            </a:r>
            <a:endParaRPr lang="es-ES" sz="2800" b="1" i="1" dirty="0">
              <a:solidFill>
                <a:schemeClr val="bg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364" y="93897"/>
            <a:ext cx="1231243" cy="83002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89" b="97222" l="2889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73" y="1107463"/>
            <a:ext cx="782356" cy="1189181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8507094" y="2486025"/>
            <a:ext cx="3475355" cy="3344228"/>
            <a:chOff x="4373245" y="1608773"/>
            <a:chExt cx="3776742" cy="3640455"/>
          </a:xfrm>
          <a:effectLst>
            <a:glow rad="127000">
              <a:schemeClr val="accent6">
                <a:lumMod val="60000"/>
                <a:lumOff val="40000"/>
              </a:schemeClr>
            </a:glow>
          </a:effectLst>
        </p:grpSpPr>
        <p:sp>
          <p:nvSpPr>
            <p:cNvPr id="12" name="Hexágono 11"/>
            <p:cNvSpPr/>
            <p:nvPr/>
          </p:nvSpPr>
          <p:spPr>
            <a:xfrm>
              <a:off x="5475605" y="2887028"/>
              <a:ext cx="1240790" cy="1116965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72000" rIns="108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10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EMOCIÓN</a:t>
              </a:r>
              <a:endParaRPr lang="es-ES" sz="1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Hexágono 14"/>
            <p:cNvSpPr/>
            <p:nvPr/>
          </p:nvSpPr>
          <p:spPr>
            <a:xfrm>
              <a:off x="6577964" y="1888728"/>
              <a:ext cx="1572023" cy="1475185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8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RUTINAS DE PENSAMIENTO (ARTE) </a:t>
              </a:r>
              <a:endPara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Hexágono 15"/>
            <p:cNvSpPr/>
            <p:nvPr/>
          </p:nvSpPr>
          <p:spPr>
            <a:xfrm>
              <a:off x="6570980" y="3518218"/>
              <a:ext cx="1240790" cy="1116330"/>
            </a:xfrm>
            <a:prstGeom prst="hexagon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10800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800" b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CARGA COGNITIVA</a:t>
              </a:r>
              <a:endParaRPr lang="es-E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Hexágono 16"/>
            <p:cNvSpPr/>
            <p:nvPr/>
          </p:nvSpPr>
          <p:spPr>
            <a:xfrm>
              <a:off x="5468620" y="1608773"/>
              <a:ext cx="1240790" cy="1116330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800" b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RETOS Y PROBLEMAS</a:t>
              </a:r>
              <a:endParaRPr lang="es-E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Hexágono 17"/>
            <p:cNvSpPr/>
            <p:nvPr/>
          </p:nvSpPr>
          <p:spPr>
            <a:xfrm>
              <a:off x="4380865" y="2240598"/>
              <a:ext cx="1240790" cy="1116330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800" b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MANIPULACIÓN Y EXPERIMENTACIÓN</a:t>
              </a:r>
              <a:endParaRPr lang="es-E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Hexágono 18"/>
            <p:cNvSpPr/>
            <p:nvPr/>
          </p:nvSpPr>
          <p:spPr>
            <a:xfrm>
              <a:off x="5468620" y="4142423"/>
              <a:ext cx="1240790" cy="1106805"/>
            </a:xfrm>
            <a:prstGeom prst="hexagon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108000" rIns="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800" b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MOTIVACIÓN</a:t>
              </a:r>
              <a:endParaRPr lang="es-E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Hexágono 19"/>
            <p:cNvSpPr/>
            <p:nvPr/>
          </p:nvSpPr>
          <p:spPr>
            <a:xfrm>
              <a:off x="4373245" y="3518218"/>
              <a:ext cx="1240790" cy="1116330"/>
            </a:xfrm>
            <a:prstGeom prst="hexagon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800" b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INTERDISCIPLINAR</a:t>
              </a:r>
              <a:endParaRPr lang="es-E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" name="Imagen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848301">
            <a:off x="5298889" y="2074093"/>
            <a:ext cx="3574458" cy="1314451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9029" y="1902132"/>
            <a:ext cx="3508153" cy="1966542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808365">
            <a:off x="2903345" y="3994643"/>
            <a:ext cx="4387672" cy="203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7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19074" y="1038225"/>
            <a:ext cx="11763375" cy="5629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6" y="57149"/>
            <a:ext cx="1438274" cy="21247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143125" y="111594"/>
            <a:ext cx="8575361" cy="52322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800" b="1" i="1" dirty="0" smtClean="0">
                <a:solidFill>
                  <a:schemeClr val="bg1"/>
                </a:solidFill>
              </a:rPr>
              <a:t>“STEAM, una oportunidad de transformación educativa”</a:t>
            </a:r>
            <a:endParaRPr lang="es-ES" sz="2800" b="1" i="1" dirty="0">
              <a:solidFill>
                <a:schemeClr val="bg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364" y="93897"/>
            <a:ext cx="1231243" cy="83002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11" b="94378" l="9360" r="940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72" y="1047750"/>
            <a:ext cx="1469987" cy="180308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769480" y="1487628"/>
            <a:ext cx="7322649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La osadía: La actitud del cambio </a:t>
            </a:r>
            <a:endParaRPr lang="es-ES" sz="2400" dirty="0">
              <a:solidFill>
                <a:schemeClr val="bg1"/>
              </a:solidFill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7212012" y="2334607"/>
            <a:ext cx="4770436" cy="3640455"/>
            <a:chOff x="3840162" y="1608773"/>
            <a:chExt cx="4770436" cy="3640455"/>
          </a:xfrm>
          <a:effectLst>
            <a:glow rad="127000">
              <a:schemeClr val="accent6">
                <a:lumMod val="60000"/>
                <a:lumOff val="40000"/>
              </a:schemeClr>
            </a:glow>
          </a:effectLst>
        </p:grpSpPr>
        <p:sp>
          <p:nvSpPr>
            <p:cNvPr id="22" name="Hexágono 21"/>
            <p:cNvSpPr/>
            <p:nvPr/>
          </p:nvSpPr>
          <p:spPr>
            <a:xfrm>
              <a:off x="4942522" y="2887028"/>
              <a:ext cx="1240790" cy="1116965"/>
            </a:xfrm>
            <a:prstGeom prst="hexago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72000" rIns="108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1100" b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EMOCIÓN</a:t>
              </a:r>
              <a:endParaRPr lang="es-E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Hexágono 22"/>
            <p:cNvSpPr/>
            <p:nvPr/>
          </p:nvSpPr>
          <p:spPr>
            <a:xfrm>
              <a:off x="6044882" y="2247583"/>
              <a:ext cx="1240790" cy="1116330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800" b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RUTINAS DE PENSAMIENTO (ARTE) </a:t>
              </a:r>
              <a:endParaRPr lang="es-E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Hexágono 23"/>
            <p:cNvSpPr/>
            <p:nvPr/>
          </p:nvSpPr>
          <p:spPr>
            <a:xfrm>
              <a:off x="6037897" y="3518218"/>
              <a:ext cx="1240790" cy="1116330"/>
            </a:xfrm>
            <a:prstGeom prst="hexagon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10800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800" b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CARGA COGNITIVA</a:t>
              </a:r>
              <a:endParaRPr lang="es-E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Hexágono 24"/>
            <p:cNvSpPr/>
            <p:nvPr/>
          </p:nvSpPr>
          <p:spPr>
            <a:xfrm>
              <a:off x="7063421" y="2725103"/>
              <a:ext cx="1547177" cy="1420495"/>
            </a:xfrm>
            <a:prstGeom prst="hexagon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8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TRABAJO EN EQUIPO</a:t>
              </a:r>
              <a:endParaRPr lang="es-E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Hexágono 25"/>
            <p:cNvSpPr/>
            <p:nvPr/>
          </p:nvSpPr>
          <p:spPr>
            <a:xfrm>
              <a:off x="4935537" y="1608773"/>
              <a:ext cx="1240790" cy="1116330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800" b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RETOS Y PROBLEMAS</a:t>
              </a:r>
              <a:endParaRPr lang="es-E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Hexágono 26"/>
            <p:cNvSpPr/>
            <p:nvPr/>
          </p:nvSpPr>
          <p:spPr>
            <a:xfrm>
              <a:off x="3847782" y="2240598"/>
              <a:ext cx="1240790" cy="1116330"/>
            </a:xfrm>
            <a:prstGeom prst="hexagon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800" b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MANIPULACIÓN Y EXPERIMENTACIÓN</a:t>
              </a:r>
              <a:endParaRPr lang="es-E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Hexágono 27"/>
            <p:cNvSpPr/>
            <p:nvPr/>
          </p:nvSpPr>
          <p:spPr>
            <a:xfrm>
              <a:off x="4935537" y="4142423"/>
              <a:ext cx="1240790" cy="1106805"/>
            </a:xfrm>
            <a:prstGeom prst="hexagon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108000" rIns="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800" b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MOTIVACIÓN</a:t>
              </a:r>
              <a:endParaRPr lang="es-E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Hexágono 28"/>
            <p:cNvSpPr/>
            <p:nvPr/>
          </p:nvSpPr>
          <p:spPr>
            <a:xfrm>
              <a:off x="3840162" y="3518218"/>
              <a:ext cx="1240790" cy="1116330"/>
            </a:xfrm>
            <a:prstGeom prst="hexagon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/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S" sz="800" b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INTERDISCIPLINAR</a:t>
              </a:r>
              <a:endParaRPr lang="es-ES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04186">
            <a:off x="716276" y="2831524"/>
            <a:ext cx="6392468" cy="134910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 rot="21319425">
            <a:off x="1359141" y="4265647"/>
            <a:ext cx="451485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1" dirty="0" smtClean="0"/>
              <a:t>META-ANÁLISIS. Clasificación </a:t>
            </a:r>
            <a:r>
              <a:rPr lang="es-ES" sz="1050" b="1" dirty="0"/>
              <a:t>de </a:t>
            </a:r>
            <a:r>
              <a:rPr lang="es-ES" sz="1050" b="1" dirty="0" err="1"/>
              <a:t>Hattie</a:t>
            </a:r>
            <a:r>
              <a:rPr lang="es-ES" sz="1050" b="1" dirty="0"/>
              <a:t>: 252 influencias y tamaños de efectos relacionados con el rendimiento estudiantil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451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19074" y="1038225"/>
            <a:ext cx="11763375" cy="5629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tx1"/>
                </a:solidFill>
              </a:rPr>
              <a:t>¿Por qué no empezar a innovar?</a:t>
            </a:r>
            <a:endParaRPr lang="es-ES" sz="2800" b="1" dirty="0">
              <a:solidFill>
                <a:schemeClr val="tx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13" y="312469"/>
            <a:ext cx="1428637" cy="62098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6" y="57149"/>
            <a:ext cx="1438274" cy="21247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143125" y="111594"/>
            <a:ext cx="8575361" cy="52322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800" b="1" i="1" dirty="0" smtClean="0">
                <a:solidFill>
                  <a:schemeClr val="bg1"/>
                </a:solidFill>
              </a:rPr>
              <a:t>“STEAM, una oportunidad de transformación educativa”</a:t>
            </a:r>
            <a:endParaRPr lang="es-ES" sz="2800" b="1" i="1" dirty="0">
              <a:solidFill>
                <a:schemeClr val="bg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364" y="93897"/>
            <a:ext cx="1231243" cy="83002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769480" y="2104600"/>
            <a:ext cx="7322649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CONCLUSIÓN FINAL 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18" b="9904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480" y="3998694"/>
            <a:ext cx="982126" cy="159322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7222" l="2889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897" y="3093938"/>
            <a:ext cx="998583" cy="151784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811" b="94378" l="9360" r="940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52" y="4211535"/>
            <a:ext cx="1143000" cy="1402005"/>
          </a:xfrm>
          <a:prstGeom prst="rect">
            <a:avLst/>
          </a:prstGeom>
        </p:spPr>
      </p:pic>
      <p:pic>
        <p:nvPicPr>
          <p:cNvPr id="15" name="Picture 2" descr="Imagen relacionad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9968">
            <a:off x="9174835" y="3468717"/>
            <a:ext cx="1897303" cy="142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7921224" y="5318052"/>
            <a:ext cx="3533596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 Disfrutar de la innovación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84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19074" y="1038225"/>
            <a:ext cx="11763375" cy="5629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6" y="57149"/>
            <a:ext cx="1438274" cy="21247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143125" y="111594"/>
            <a:ext cx="8575361" cy="52322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800" b="1" i="1" dirty="0" smtClean="0">
                <a:solidFill>
                  <a:schemeClr val="bg1"/>
                </a:solidFill>
              </a:rPr>
              <a:t>“STEAM, una oportunidad de transformación educativa”</a:t>
            </a:r>
            <a:endParaRPr lang="es-ES" sz="2800" b="1" i="1" dirty="0">
              <a:solidFill>
                <a:schemeClr val="bg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364" y="93897"/>
            <a:ext cx="1231243" cy="83002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93889" y="1347572"/>
            <a:ext cx="110273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0" b="1" dirty="0" smtClean="0"/>
              <a:t>¿Por qué NO SE CAMBIA?</a:t>
            </a:r>
            <a:endParaRPr lang="es-ES" sz="8000" b="1" dirty="0"/>
          </a:p>
        </p:txBody>
      </p:sp>
      <p:sp>
        <p:nvSpPr>
          <p:cNvPr id="3" name="CuadroTexto 2"/>
          <p:cNvSpPr txBox="1"/>
          <p:nvPr/>
        </p:nvSpPr>
        <p:spPr>
          <a:xfrm rot="20107761">
            <a:off x="1980374" y="4655868"/>
            <a:ext cx="3767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</a:rPr>
              <a:t>EVIDENCIAS CIENTÍFICAS </a:t>
            </a:r>
            <a:endParaRPr lang="es-E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 rot="213516">
            <a:off x="6213296" y="2983787"/>
            <a:ext cx="4269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chemeClr val="accent6">
                    <a:lumMod val="50000"/>
                  </a:schemeClr>
                </a:solidFill>
              </a:rPr>
              <a:t>NEUROEDUCACIÓN</a:t>
            </a:r>
            <a:endParaRPr lang="es-E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 rot="20826275">
            <a:off x="8211068" y="4528157"/>
            <a:ext cx="3767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</a:rPr>
              <a:t>ESTUDIOS PEDAGÓGICOS</a:t>
            </a:r>
            <a:endParaRPr lang="es-ES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 rot="21047554">
            <a:off x="4707092" y="4501981"/>
            <a:ext cx="4269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>
                <a:solidFill>
                  <a:schemeClr val="accent6">
                    <a:lumMod val="50000"/>
                  </a:schemeClr>
                </a:solidFill>
              </a:rPr>
              <a:t>META-ANÁLISIS</a:t>
            </a:r>
            <a:endParaRPr lang="es-ES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89" y="3302679"/>
            <a:ext cx="2306596" cy="162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5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456714" y="6250422"/>
            <a:ext cx="2973846" cy="414935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</a:rPr>
              <a:t> 17 de Noviembre de 2021</a:t>
            </a:r>
          </a:p>
          <a:p>
            <a:pPr algn="ctr"/>
            <a:endParaRPr lang="es-ES" sz="2800" b="1" dirty="0" smtClean="0"/>
          </a:p>
        </p:txBody>
      </p:sp>
      <p:sp>
        <p:nvSpPr>
          <p:cNvPr id="6" name="CuadroTexto 5"/>
          <p:cNvSpPr txBox="1"/>
          <p:nvPr/>
        </p:nvSpPr>
        <p:spPr>
          <a:xfrm>
            <a:off x="624555" y="6057781"/>
            <a:ext cx="413138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1400" dirty="0" smtClean="0">
              <a:solidFill>
                <a:schemeClr val="bg1"/>
              </a:solidFill>
            </a:endParaRPr>
          </a:p>
          <a:p>
            <a:r>
              <a:rPr lang="es-ES" sz="1400" i="1" dirty="0" smtClean="0">
                <a:solidFill>
                  <a:schemeClr val="bg1"/>
                </a:solidFill>
              </a:rPr>
              <a:t>Asesores de Formación de CRFP de Castilla La-Mancha</a:t>
            </a:r>
          </a:p>
          <a:p>
            <a:endParaRPr lang="es-ES" i="1" dirty="0">
              <a:solidFill>
                <a:schemeClr val="bg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025149" y="3048474"/>
            <a:ext cx="96216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i="1" dirty="0">
                <a:solidFill>
                  <a:schemeClr val="bg1"/>
                </a:solidFill>
              </a:rPr>
              <a:t>“STEAM, una oportunidad de transformación educativa”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850" y="1024215"/>
            <a:ext cx="3692220" cy="54544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97" y="4369805"/>
            <a:ext cx="2313531" cy="1559640"/>
          </a:xfrm>
          <a:prstGeom prst="rect">
            <a:avLst/>
          </a:prstGeom>
        </p:spPr>
      </p:pic>
      <p:pic>
        <p:nvPicPr>
          <p:cNvPr id="4" name="yt1s.com - B S O El mago de Oz   Somewhere over the rainbow  Judy Garla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765191" y="5283291"/>
            <a:ext cx="487363" cy="48736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579130" y="1783977"/>
            <a:ext cx="8090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“Jornada </a:t>
            </a:r>
            <a:r>
              <a:rPr lang="es-E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Regional de Educación en Ciencia, Tecnología e </a:t>
            </a:r>
            <a:r>
              <a:rPr 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Ingeniería”</a:t>
            </a:r>
            <a:endParaRPr lang="es-ES" sz="3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52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3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19074" y="1038225"/>
            <a:ext cx="11763375" cy="5629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6" y="57149"/>
            <a:ext cx="1438274" cy="21247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143125" y="111594"/>
            <a:ext cx="8575361" cy="52322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800" b="1" i="1" dirty="0" smtClean="0">
                <a:solidFill>
                  <a:schemeClr val="bg1"/>
                </a:solidFill>
              </a:rPr>
              <a:t>“STEAM, una oportunidad de transformación educativa”</a:t>
            </a:r>
            <a:endParaRPr lang="es-ES" sz="2800" b="1" i="1" dirty="0">
              <a:solidFill>
                <a:schemeClr val="bg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364" y="93897"/>
            <a:ext cx="1231243" cy="830028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11" y="1681233"/>
            <a:ext cx="5083062" cy="33270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338" y="4136798"/>
            <a:ext cx="3280142" cy="164007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297893" y="1681233"/>
            <a:ext cx="4449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STEAM, una oportunidad</a:t>
            </a:r>
            <a:endParaRPr lang="es-E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060480" y="2583162"/>
            <a:ext cx="3825029" cy="796328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</a:rPr>
              <a:t>Debe ser un camino acompañado</a:t>
            </a:r>
            <a:endParaRPr lang="es-E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Picture 2" descr="Imagen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137" y="3696644"/>
            <a:ext cx="1897303" cy="142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14"/>
          <p:cNvSpPr/>
          <p:nvPr/>
        </p:nvSpPr>
        <p:spPr>
          <a:xfrm>
            <a:off x="7400113" y="4178534"/>
            <a:ext cx="1935475" cy="57643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smtClean="0">
                <a:solidFill>
                  <a:schemeClr val="accent1">
                    <a:lumMod val="50000"/>
                  </a:schemeClr>
                </a:solidFill>
              </a:rPr>
              <a:t>No se buscan </a:t>
            </a:r>
            <a:endParaRPr lang="es-E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7468378" y="5425784"/>
            <a:ext cx="3902607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Los Docentes deben disfrutar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3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19074" y="1038225"/>
            <a:ext cx="11763375" cy="5629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6" y="57149"/>
            <a:ext cx="1438274" cy="21247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143125" y="111594"/>
            <a:ext cx="8575361" cy="52322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800" b="1" i="1" dirty="0" smtClean="0">
                <a:solidFill>
                  <a:schemeClr val="bg1"/>
                </a:solidFill>
              </a:rPr>
              <a:t>“STEAM, una oportunidad de transformación educativa”</a:t>
            </a:r>
            <a:endParaRPr lang="es-ES" sz="2800" b="1" i="1" dirty="0">
              <a:solidFill>
                <a:schemeClr val="bg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364" y="93897"/>
            <a:ext cx="1231243" cy="83002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866494" y="1403418"/>
            <a:ext cx="6468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OBJETIVO EDUCATIVO ¿Qué enseñar?</a:t>
            </a:r>
            <a:endParaRPr lang="es-ES" sz="2800" b="1" dirty="0"/>
          </a:p>
        </p:txBody>
      </p:sp>
      <p:sp>
        <p:nvSpPr>
          <p:cNvPr id="4" name="Rectángulo redondeado 3"/>
          <p:cNvSpPr/>
          <p:nvPr/>
        </p:nvSpPr>
        <p:spPr>
          <a:xfrm>
            <a:off x="846665" y="2246486"/>
            <a:ext cx="4255911" cy="100471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COMPETENCIAS Y HABILIDADES PROPIAS DE LA MATERIA O ÁREA</a:t>
            </a:r>
            <a:endParaRPr lang="es-E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835375" y="4464756"/>
            <a:ext cx="4255911" cy="100471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COMPETENCIAS Y HABILIDADES CLAVES</a:t>
            </a:r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Flecha derecha 5"/>
          <p:cNvSpPr/>
          <p:nvPr/>
        </p:nvSpPr>
        <p:spPr>
          <a:xfrm>
            <a:off x="5146120" y="2570623"/>
            <a:ext cx="1140180" cy="308044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6430805" y="2495187"/>
            <a:ext cx="2494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PLANES DE ESTUDIO</a:t>
            </a:r>
            <a:endParaRPr lang="es-ES" sz="2000" b="1" dirty="0"/>
          </a:p>
        </p:txBody>
      </p:sp>
      <p:sp>
        <p:nvSpPr>
          <p:cNvPr id="3" name="Rectángulo 2"/>
          <p:cNvSpPr/>
          <p:nvPr/>
        </p:nvSpPr>
        <p:spPr>
          <a:xfrm>
            <a:off x="8925650" y="2330049"/>
            <a:ext cx="2796087" cy="7963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Andreas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Schleicher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director de Educación 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</a:rPr>
              <a:t>OCDE, Entrevista en EL MUNDO</a:t>
            </a:r>
            <a:endParaRPr lang="es-E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Flecha arriba y abajo 7"/>
          <p:cNvSpPr/>
          <p:nvPr/>
        </p:nvSpPr>
        <p:spPr>
          <a:xfrm>
            <a:off x="2804160" y="3298708"/>
            <a:ext cx="505097" cy="1090412"/>
          </a:xfrm>
          <a:prstGeom prst="upDown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8921300" y="1935065"/>
            <a:ext cx="322218" cy="3183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</a:t>
            </a:r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9243518" y="1941111"/>
            <a:ext cx="249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ANÁLISIS INTERNACIONALES</a:t>
            </a:r>
            <a:endParaRPr lang="es-E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77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" grpId="0" animBg="1"/>
      <p:bldP spid="12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19074" y="1038225"/>
            <a:ext cx="11763375" cy="5629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i="1" dirty="0"/>
              <a:t>En España </a:t>
            </a:r>
            <a:r>
              <a:rPr lang="es-ES" b="1" i="1" dirty="0"/>
              <a:t>se memoriza </a:t>
            </a:r>
            <a:r>
              <a:rPr lang="es-ES" i="1" dirty="0"/>
              <a:t>mucho pero </a:t>
            </a:r>
            <a:r>
              <a:rPr lang="es-ES" b="1" i="1" dirty="0"/>
              <a:t>no se aplica </a:t>
            </a:r>
            <a:r>
              <a:rPr lang="es-ES" i="1" dirty="0"/>
              <a:t>lo aprendido</a:t>
            </a:r>
            <a:endParaRPr lang="es-ES" dirty="0"/>
          </a:p>
          <a:p>
            <a:r>
              <a:rPr lang="es-ES" i="1" dirty="0"/>
              <a:t>Los alumnos </a:t>
            </a:r>
            <a:r>
              <a:rPr lang="es-ES" dirty="0" smtClean="0"/>
              <a:t>Andreas </a:t>
            </a:r>
            <a:r>
              <a:rPr lang="es-ES" dirty="0" err="1"/>
              <a:t>Schleicher</a:t>
            </a:r>
            <a:r>
              <a:rPr lang="es-ES" dirty="0"/>
              <a:t>, director de Educación de la</a:t>
            </a:r>
          </a:p>
          <a:p>
            <a:r>
              <a:rPr lang="es-ES" dirty="0"/>
              <a:t>Organización para la Cooperación y el Desarrollo</a:t>
            </a:r>
          </a:p>
          <a:p>
            <a:r>
              <a:rPr lang="es-ES" dirty="0"/>
              <a:t>Económicos (OCDE),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6" y="57149"/>
            <a:ext cx="1438274" cy="21247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143125" y="111594"/>
            <a:ext cx="8575361" cy="52322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800" b="1" i="1" dirty="0" smtClean="0">
                <a:solidFill>
                  <a:schemeClr val="bg1"/>
                </a:solidFill>
              </a:rPr>
              <a:t>“STEAM, una oportunidad de transformación educativa”</a:t>
            </a:r>
            <a:endParaRPr lang="es-ES" sz="2800" b="1" i="1" dirty="0">
              <a:solidFill>
                <a:schemeClr val="bg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364" y="93897"/>
            <a:ext cx="1231243" cy="83002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866494" y="1403418"/>
            <a:ext cx="6468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OBJETIVO EDUCATIVO ¿Qué enseñar?</a:t>
            </a:r>
            <a:endParaRPr lang="es-ES" sz="2800" b="1" dirty="0"/>
          </a:p>
        </p:txBody>
      </p:sp>
      <p:sp>
        <p:nvSpPr>
          <p:cNvPr id="3" name="CuadroTexto 2"/>
          <p:cNvSpPr txBox="1"/>
          <p:nvPr/>
        </p:nvSpPr>
        <p:spPr>
          <a:xfrm rot="21165594">
            <a:off x="1878764" y="1990814"/>
            <a:ext cx="810332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i="1" dirty="0" smtClean="0"/>
          </a:p>
          <a:p>
            <a:pPr algn="just"/>
            <a:r>
              <a:rPr lang="es-ES" b="1" dirty="0"/>
              <a:t>Entrevista 10 octubre 2018 </a:t>
            </a:r>
            <a:endParaRPr lang="es-ES" b="1" dirty="0" smtClean="0"/>
          </a:p>
          <a:p>
            <a:pPr algn="just"/>
            <a:endParaRPr lang="es-ES" sz="2000" i="1" dirty="0" smtClean="0"/>
          </a:p>
          <a:p>
            <a:pPr algn="just"/>
            <a:r>
              <a:rPr lang="es-ES" sz="2000" i="1" dirty="0" smtClean="0"/>
              <a:t>“En </a:t>
            </a:r>
            <a:r>
              <a:rPr lang="es-ES" sz="2000" i="1" dirty="0"/>
              <a:t>España </a:t>
            </a:r>
            <a:r>
              <a:rPr lang="es-ES" sz="2000" b="1" i="1" dirty="0"/>
              <a:t>se memoriza </a:t>
            </a:r>
            <a:r>
              <a:rPr lang="es-ES" sz="2000" i="1" dirty="0"/>
              <a:t>mucho pero </a:t>
            </a:r>
            <a:r>
              <a:rPr lang="es-ES" sz="2000" b="1" i="1" dirty="0"/>
              <a:t>no se aplica </a:t>
            </a:r>
            <a:r>
              <a:rPr lang="es-ES" sz="2000" i="1" dirty="0"/>
              <a:t>lo </a:t>
            </a:r>
            <a:r>
              <a:rPr lang="es-ES" sz="2000" i="1" dirty="0" smtClean="0"/>
              <a:t>aprendido. Los </a:t>
            </a:r>
            <a:r>
              <a:rPr lang="es-ES" sz="2000" i="1" dirty="0"/>
              <a:t>alumnos españoles son buenos al reproducir los contenidos de </a:t>
            </a:r>
            <a:r>
              <a:rPr lang="es-ES" sz="2000" i="1" dirty="0" smtClean="0"/>
              <a:t>las</a:t>
            </a:r>
            <a:r>
              <a:rPr lang="es-ES" sz="2000" i="1" dirty="0"/>
              <a:t> </a:t>
            </a:r>
            <a:r>
              <a:rPr lang="es-ES" sz="2000" i="1" dirty="0" smtClean="0"/>
              <a:t>asignaturas</a:t>
            </a:r>
            <a:r>
              <a:rPr lang="es-ES" sz="2000" i="1" dirty="0"/>
              <a:t>. Pero son menos buenos al aplicar su conocimiento de forma </a:t>
            </a:r>
            <a:r>
              <a:rPr lang="es-ES" sz="2000" b="1" i="1" dirty="0"/>
              <a:t>creativa </a:t>
            </a:r>
            <a:r>
              <a:rPr lang="es-ES" sz="2000" i="1" dirty="0"/>
              <a:t>y tener una </a:t>
            </a:r>
            <a:r>
              <a:rPr lang="es-ES" sz="2000" b="1" i="1" dirty="0"/>
              <a:t>idea conceptual y</a:t>
            </a:r>
            <a:r>
              <a:rPr lang="es-ES" sz="2000" i="1" dirty="0"/>
              <a:t> </a:t>
            </a:r>
            <a:r>
              <a:rPr lang="es-ES" sz="2000" b="1" i="1" dirty="0"/>
              <a:t>profunda </a:t>
            </a:r>
            <a:r>
              <a:rPr lang="es-ES" sz="2000" i="1" dirty="0"/>
              <a:t>de lo que aprenden. El aprendizaje se centra en la memorización, </a:t>
            </a:r>
            <a:r>
              <a:rPr lang="es-ES" sz="2000" b="1" i="1" dirty="0"/>
              <a:t>faltan estrategias de</a:t>
            </a:r>
            <a:r>
              <a:rPr lang="es-ES" sz="2000" i="1" dirty="0"/>
              <a:t> </a:t>
            </a:r>
            <a:r>
              <a:rPr lang="es-ES" sz="2000" b="1" i="1" dirty="0"/>
              <a:t>pensamiento </a:t>
            </a:r>
            <a:r>
              <a:rPr lang="es-ES" sz="2000" b="1" i="1" dirty="0" smtClean="0"/>
              <a:t>complejo”</a:t>
            </a:r>
            <a:r>
              <a:rPr lang="es-ES" sz="2000" i="1" dirty="0" smtClean="0"/>
              <a:t>.</a:t>
            </a:r>
          </a:p>
          <a:p>
            <a:pPr algn="just"/>
            <a:r>
              <a:rPr lang="es-ES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es-ES" sz="2000" b="1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Andreas </a:t>
            </a:r>
            <a:r>
              <a:rPr lang="es-ES" sz="1400" b="1" dirty="0" err="1">
                <a:solidFill>
                  <a:schemeClr val="tx2">
                    <a:lumMod val="75000"/>
                  </a:schemeClr>
                </a:solidFill>
              </a:rPr>
              <a:t>Schleicher</a:t>
            </a:r>
            <a:r>
              <a:rPr lang="es-ES" sz="1400" b="1" dirty="0">
                <a:solidFill>
                  <a:schemeClr val="tx2">
                    <a:lumMod val="75000"/>
                  </a:schemeClr>
                </a:solidFill>
              </a:rPr>
              <a:t>, director de Educación de 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la OCDE, </a:t>
            </a:r>
            <a:r>
              <a:rPr lang="es-ES" sz="1400" b="1" dirty="0">
                <a:solidFill>
                  <a:schemeClr val="tx2">
                    <a:lumMod val="75000"/>
                  </a:schemeClr>
                </a:solidFill>
              </a:rPr>
              <a:t>Entrevista en EL </a:t>
            </a:r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MUNDO)</a:t>
            </a:r>
            <a:endParaRPr lang="es-ES" sz="1400" b="1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es-ES" sz="2000" i="1" dirty="0"/>
          </a:p>
          <a:p>
            <a:r>
              <a:rPr lang="es-ES" sz="2000" i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8745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19074" y="1038225"/>
            <a:ext cx="11763375" cy="5629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6" y="57149"/>
            <a:ext cx="1438274" cy="21247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143125" y="111594"/>
            <a:ext cx="8575361" cy="52322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800" b="1" i="1" dirty="0" smtClean="0">
                <a:solidFill>
                  <a:schemeClr val="bg1"/>
                </a:solidFill>
              </a:rPr>
              <a:t>“STEAM, una oportunidad de transformación educativa”</a:t>
            </a:r>
            <a:endParaRPr lang="es-ES" sz="2800" b="1" i="1" dirty="0">
              <a:solidFill>
                <a:schemeClr val="bg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364" y="93897"/>
            <a:ext cx="1231243" cy="83002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866494" y="1403418"/>
            <a:ext cx="6468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OBJETIVO EDUCATIVO ¿Qué enseñar?</a:t>
            </a:r>
            <a:endParaRPr lang="es-ES" sz="2800" b="1" dirty="0"/>
          </a:p>
        </p:txBody>
      </p:sp>
      <p:sp>
        <p:nvSpPr>
          <p:cNvPr id="4" name="Rectángulo redondeado 3"/>
          <p:cNvSpPr/>
          <p:nvPr/>
        </p:nvSpPr>
        <p:spPr>
          <a:xfrm>
            <a:off x="846665" y="2246486"/>
            <a:ext cx="4255911" cy="100471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COMPETENCIAS Y HABILIDADES PROPIAS DEL GRADO</a:t>
            </a:r>
            <a:endParaRPr lang="es-E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835375" y="4464756"/>
            <a:ext cx="4255911" cy="100471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COMPETENCIAS Y HABILIDADES CLAVES</a:t>
            </a:r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Flecha derecha 5"/>
          <p:cNvSpPr/>
          <p:nvPr/>
        </p:nvSpPr>
        <p:spPr>
          <a:xfrm>
            <a:off x="5146120" y="2570623"/>
            <a:ext cx="1140180" cy="308044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6430805" y="2495187"/>
            <a:ext cx="2494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PLANES DE ESTUDIO</a:t>
            </a:r>
            <a:endParaRPr lang="es-ES" sz="2000" b="1" dirty="0"/>
          </a:p>
        </p:txBody>
      </p:sp>
      <p:sp>
        <p:nvSpPr>
          <p:cNvPr id="19" name="CuadroTexto 18"/>
          <p:cNvSpPr txBox="1"/>
          <p:nvPr/>
        </p:nvSpPr>
        <p:spPr>
          <a:xfrm>
            <a:off x="6430805" y="4269138"/>
            <a:ext cx="1794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smtClean="0">
                <a:solidFill>
                  <a:schemeClr val="tx2">
                    <a:lumMod val="50000"/>
                  </a:schemeClr>
                </a:solidFill>
              </a:rPr>
              <a:t>¿?</a:t>
            </a:r>
            <a:endParaRPr lang="es-ES" sz="7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925650" y="2330049"/>
            <a:ext cx="2796087" cy="7963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Andreas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Schleicher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director de Educación de 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</a:rPr>
              <a:t>Económicos 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(OCDE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</a:rPr>
              <a:t>), Entrevista en EL MUNDO</a:t>
            </a:r>
            <a:endParaRPr lang="es-E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Flecha arriba y abajo 7"/>
          <p:cNvSpPr/>
          <p:nvPr/>
        </p:nvSpPr>
        <p:spPr>
          <a:xfrm>
            <a:off x="2804160" y="3298708"/>
            <a:ext cx="505097" cy="1090412"/>
          </a:xfrm>
          <a:prstGeom prst="upDown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8921300" y="1935065"/>
            <a:ext cx="322218" cy="3183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</a:t>
            </a:r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9243518" y="1941111"/>
            <a:ext cx="249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ANÁLISIS INTERNACIONALES</a:t>
            </a:r>
            <a:endParaRPr lang="es-E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6635335" y="2945380"/>
            <a:ext cx="1907177" cy="45750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Aplicar lo memorizado</a:t>
            </a:r>
            <a:endParaRPr lang="es-E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1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19074" y="1038225"/>
            <a:ext cx="11763375" cy="5629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6" y="57149"/>
            <a:ext cx="1438274" cy="21247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143125" y="111594"/>
            <a:ext cx="8575361" cy="52322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800" b="1" i="1" dirty="0" smtClean="0">
                <a:solidFill>
                  <a:schemeClr val="bg1"/>
                </a:solidFill>
              </a:rPr>
              <a:t>“STEAM, una oportunidad de transformación educativa”</a:t>
            </a:r>
            <a:endParaRPr lang="es-ES" sz="2800" b="1" i="1" dirty="0">
              <a:solidFill>
                <a:schemeClr val="bg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364" y="93897"/>
            <a:ext cx="1231243" cy="83002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585586" y="1713629"/>
            <a:ext cx="5660020" cy="861774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“Funciones Ejecutivas” </a:t>
            </a:r>
          </a:p>
          <a:p>
            <a:pPr algn="ctr"/>
            <a:r>
              <a:rPr lang="es-ES" dirty="0" smtClean="0"/>
              <a:t> </a:t>
            </a:r>
            <a:r>
              <a:rPr lang="es-ES" sz="1400" dirty="0"/>
              <a:t>R</a:t>
            </a:r>
            <a:r>
              <a:rPr lang="es-ES" sz="1400" dirty="0" smtClean="0"/>
              <a:t>esaltarse </a:t>
            </a:r>
            <a:r>
              <a:rPr lang="es-ES" sz="1400" dirty="0"/>
              <a:t>las siguientes</a:t>
            </a:r>
            <a:r>
              <a:rPr lang="es-ES" sz="1400" b="1" dirty="0"/>
              <a:t>: Control inhibitorio, memoria de trabajo y flexibilidad cognitiva.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877483" y="1781377"/>
            <a:ext cx="4883790" cy="738664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Desarrollaran  </a:t>
            </a:r>
            <a:r>
              <a:rPr lang="es-ES" sz="1400" dirty="0"/>
              <a:t>funciones </a:t>
            </a:r>
            <a:r>
              <a:rPr lang="es-ES" sz="1400" dirty="0" smtClean="0"/>
              <a:t>complejas</a:t>
            </a:r>
            <a:r>
              <a:rPr lang="es-ES" sz="1400" b="1" dirty="0" smtClean="0"/>
              <a:t>: </a:t>
            </a:r>
            <a:r>
              <a:rPr lang="es-ES" sz="1400" b="1" dirty="0"/>
              <a:t>como el razonamiento, la resolución de problemas, la planificación, el control emocional, la </a:t>
            </a:r>
            <a:r>
              <a:rPr lang="es-ES" sz="1400" b="1" dirty="0" smtClean="0"/>
              <a:t>CREATIVIDAD, </a:t>
            </a:r>
            <a:r>
              <a:rPr lang="es-ES" sz="1400" b="1" dirty="0"/>
              <a:t>autonomía etc</a:t>
            </a:r>
            <a:r>
              <a:rPr lang="es-ES" sz="1400" b="1" dirty="0" smtClean="0"/>
              <a:t>…</a:t>
            </a:r>
            <a:endParaRPr lang="es-ES" sz="1400" b="1" dirty="0"/>
          </a:p>
        </p:txBody>
      </p:sp>
      <p:sp>
        <p:nvSpPr>
          <p:cNvPr id="7" name="Elipse 6"/>
          <p:cNvSpPr/>
          <p:nvPr/>
        </p:nvSpPr>
        <p:spPr>
          <a:xfrm>
            <a:off x="606611" y="1154838"/>
            <a:ext cx="395044" cy="442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1</a:t>
            </a:r>
            <a:endParaRPr lang="es-ES" sz="24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1024803" y="1218752"/>
            <a:ext cx="3377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NEUROCIENCIA</a:t>
            </a:r>
            <a:endParaRPr lang="es-ES" sz="1600" b="1" dirty="0"/>
          </a:p>
        </p:txBody>
      </p:sp>
      <p:sp>
        <p:nvSpPr>
          <p:cNvPr id="15" name="Elipse 14"/>
          <p:cNvSpPr/>
          <p:nvPr/>
        </p:nvSpPr>
        <p:spPr>
          <a:xfrm>
            <a:off x="646817" y="2809441"/>
            <a:ext cx="395044" cy="442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/>
              <a:t>2</a:t>
            </a:r>
          </a:p>
        </p:txBody>
      </p:sp>
      <p:sp>
        <p:nvSpPr>
          <p:cNvPr id="10" name="Flecha derecha 9"/>
          <p:cNvSpPr/>
          <p:nvPr/>
        </p:nvSpPr>
        <p:spPr>
          <a:xfrm>
            <a:off x="6277500" y="2071868"/>
            <a:ext cx="583459" cy="195311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>
            <a:off x="606611" y="3297928"/>
            <a:ext cx="5660020" cy="861774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“Habilidades solicitadas” </a:t>
            </a:r>
            <a:endParaRPr lang="es-ES" b="1" dirty="0"/>
          </a:p>
          <a:p>
            <a:pPr algn="ctr"/>
            <a:r>
              <a:rPr lang="es-ES" dirty="0" smtClean="0"/>
              <a:t> </a:t>
            </a:r>
            <a:r>
              <a:rPr lang="es-ES" sz="1400" dirty="0" smtClean="0"/>
              <a:t>Preguntada a las grades empresas del mundo que habilidades solicitan responde lo siguiente (evolución 2015-2020)</a:t>
            </a:r>
            <a:endParaRPr lang="es-ES" sz="1400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1130903" y="2842087"/>
            <a:ext cx="3377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THE WORLD ECONOMIC FORUM</a:t>
            </a:r>
            <a:endParaRPr lang="es-ES" sz="1600" b="1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282" y="2620744"/>
            <a:ext cx="4120980" cy="2238773"/>
          </a:xfrm>
          <a:prstGeom prst="rect">
            <a:avLst/>
          </a:prstGeom>
        </p:spPr>
      </p:pic>
      <p:sp>
        <p:nvSpPr>
          <p:cNvPr id="20" name="Flecha derecha 19"/>
          <p:cNvSpPr/>
          <p:nvPr/>
        </p:nvSpPr>
        <p:spPr>
          <a:xfrm>
            <a:off x="6277500" y="3651155"/>
            <a:ext cx="583459" cy="195311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Elipse 20"/>
          <p:cNvSpPr/>
          <p:nvPr/>
        </p:nvSpPr>
        <p:spPr>
          <a:xfrm>
            <a:off x="629759" y="4654792"/>
            <a:ext cx="395044" cy="4421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3</a:t>
            </a:r>
            <a:endParaRPr lang="es-ES" sz="2400" b="1" dirty="0"/>
          </a:p>
        </p:txBody>
      </p:sp>
      <p:sp>
        <p:nvSpPr>
          <p:cNvPr id="19" name="CuadroTexto 18"/>
          <p:cNvSpPr txBox="1"/>
          <p:nvPr/>
        </p:nvSpPr>
        <p:spPr>
          <a:xfrm>
            <a:off x="1069939" y="4724025"/>
            <a:ext cx="3377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ESTUDIOS PEDAGÓGICOS </a:t>
            </a:r>
            <a:endParaRPr lang="es-ES" sz="1600" b="1" dirty="0"/>
          </a:p>
        </p:txBody>
      </p:sp>
      <p:sp>
        <p:nvSpPr>
          <p:cNvPr id="22" name="CuadroTexto 21"/>
          <p:cNvSpPr txBox="1"/>
          <p:nvPr/>
        </p:nvSpPr>
        <p:spPr>
          <a:xfrm>
            <a:off x="611584" y="5237396"/>
            <a:ext cx="5660020" cy="861774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“Taxonomía de </a:t>
            </a:r>
            <a:r>
              <a:rPr lang="es-ES" b="1" dirty="0"/>
              <a:t>B</a:t>
            </a:r>
            <a:r>
              <a:rPr lang="es-ES" b="1" dirty="0" smtClean="0"/>
              <a:t>loom” </a:t>
            </a:r>
            <a:endParaRPr lang="es-ES" b="1" dirty="0"/>
          </a:p>
          <a:p>
            <a:pPr algn="ctr"/>
            <a:r>
              <a:rPr lang="es-ES" sz="1600" dirty="0" smtClean="0"/>
              <a:t> </a:t>
            </a:r>
            <a:r>
              <a:rPr lang="es-ES" sz="1400" dirty="0"/>
              <a:t>Bloom desarrolló una jerarquía de </a:t>
            </a:r>
            <a:r>
              <a:rPr lang="es-ES" sz="1400" dirty="0" smtClean="0"/>
              <a:t>habilidades COGNITIVAS para conseguir objetivos </a:t>
            </a:r>
            <a:r>
              <a:rPr lang="es-ES" sz="1400" dirty="0"/>
              <a:t>educativos </a:t>
            </a:r>
            <a:r>
              <a:rPr lang="es-ES" sz="1400" dirty="0" smtClean="0"/>
              <a:t> (revisado por </a:t>
            </a:r>
            <a:r>
              <a:rPr lang="es-ES" sz="1400" dirty="0"/>
              <a:t>Anderson y </a:t>
            </a:r>
            <a:r>
              <a:rPr lang="es-ES" sz="1400" dirty="0" err="1" smtClean="0"/>
              <a:t>Krathwohl</a:t>
            </a:r>
            <a:r>
              <a:rPr lang="es-ES" sz="1400" dirty="0" smtClean="0"/>
              <a:t>)</a:t>
            </a:r>
            <a:endParaRPr lang="es-ES" sz="1400" b="1" dirty="0"/>
          </a:p>
        </p:txBody>
      </p:sp>
      <p:sp>
        <p:nvSpPr>
          <p:cNvPr id="23" name="Flecha derecha 22"/>
          <p:cNvSpPr/>
          <p:nvPr/>
        </p:nvSpPr>
        <p:spPr>
          <a:xfrm>
            <a:off x="6277500" y="5570627"/>
            <a:ext cx="583459" cy="195311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09" y="4824967"/>
            <a:ext cx="3291581" cy="184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/>
      <p:bldP spid="20" grpId="0" animBg="1"/>
      <p:bldP spid="21" grpId="0" animBg="1"/>
      <p:bldP spid="19" grpId="0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19074" y="1038225"/>
            <a:ext cx="11763375" cy="5629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6" y="57149"/>
            <a:ext cx="1438274" cy="21247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2143125" y="111594"/>
            <a:ext cx="8575361" cy="52322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ES" sz="2800" b="1" i="1" dirty="0" smtClean="0">
                <a:solidFill>
                  <a:schemeClr val="bg1"/>
                </a:solidFill>
              </a:rPr>
              <a:t>“STEAM, una oportunidad de transformación educativa”</a:t>
            </a:r>
            <a:endParaRPr lang="es-ES" sz="2800" b="1" i="1" dirty="0">
              <a:solidFill>
                <a:schemeClr val="bg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364" y="93897"/>
            <a:ext cx="1231243" cy="83002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866494" y="1403418"/>
            <a:ext cx="6468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OBJETIVO EDUCATIVO ¿Qué enseñar?</a:t>
            </a:r>
            <a:endParaRPr lang="es-ES" sz="2800" b="1" dirty="0"/>
          </a:p>
        </p:txBody>
      </p:sp>
      <p:sp>
        <p:nvSpPr>
          <p:cNvPr id="4" name="Rectángulo redondeado 3"/>
          <p:cNvSpPr/>
          <p:nvPr/>
        </p:nvSpPr>
        <p:spPr>
          <a:xfrm>
            <a:off x="846665" y="2246486"/>
            <a:ext cx="4255911" cy="100471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COMPETENCIAS Y HABILIDADES PROPIAS DEL GRADO</a:t>
            </a:r>
            <a:endParaRPr lang="es-E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835375" y="4464756"/>
            <a:ext cx="4255911" cy="100471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COMPETENCIAS Y HABILIDADES CLAVES</a:t>
            </a:r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Flecha derecha 5"/>
          <p:cNvSpPr/>
          <p:nvPr/>
        </p:nvSpPr>
        <p:spPr>
          <a:xfrm>
            <a:off x="5146120" y="2570623"/>
            <a:ext cx="1140180" cy="308044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6430805" y="2495187"/>
            <a:ext cx="2494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PLANES DE ESTUDIO</a:t>
            </a:r>
            <a:endParaRPr lang="es-ES" sz="2000" b="1" dirty="0"/>
          </a:p>
        </p:txBody>
      </p:sp>
      <p:sp>
        <p:nvSpPr>
          <p:cNvPr id="3" name="Rectángulo 2"/>
          <p:cNvSpPr/>
          <p:nvPr/>
        </p:nvSpPr>
        <p:spPr>
          <a:xfrm>
            <a:off x="8925650" y="2330049"/>
            <a:ext cx="2796087" cy="7963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tx2">
                    <a:lumMod val="75000"/>
                  </a:schemeClr>
                </a:solidFill>
              </a:rPr>
              <a:t>Andreas </a:t>
            </a:r>
            <a:r>
              <a:rPr lang="es-ES" b="1" dirty="0" err="1">
                <a:solidFill>
                  <a:schemeClr val="tx2">
                    <a:lumMod val="75000"/>
                  </a:schemeClr>
                </a:solidFill>
              </a:rPr>
              <a:t>Schleicher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director de Educación de 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</a:rPr>
              <a:t>Económicos 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(OCDE</a:t>
            </a:r>
            <a:r>
              <a:rPr lang="es-ES" sz="1400" dirty="0" smtClean="0">
                <a:solidFill>
                  <a:schemeClr val="tx2">
                    <a:lumMod val="75000"/>
                  </a:schemeClr>
                </a:solidFill>
              </a:rPr>
              <a:t>), Entrevista en EL MUNDO</a:t>
            </a:r>
            <a:endParaRPr lang="es-E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Flecha arriba y abajo 7"/>
          <p:cNvSpPr/>
          <p:nvPr/>
        </p:nvSpPr>
        <p:spPr>
          <a:xfrm>
            <a:off x="2804161" y="3298708"/>
            <a:ext cx="278674" cy="1090412"/>
          </a:xfrm>
          <a:prstGeom prst="upDown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8921300" y="1935065"/>
            <a:ext cx="322218" cy="3183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</a:t>
            </a:r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9243518" y="1941111"/>
            <a:ext cx="249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ANÁLISIS INTERNACIONALES</a:t>
            </a:r>
            <a:endParaRPr lang="es-E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Flecha derecha 16"/>
          <p:cNvSpPr/>
          <p:nvPr/>
        </p:nvSpPr>
        <p:spPr>
          <a:xfrm>
            <a:off x="5137497" y="4813089"/>
            <a:ext cx="1140180" cy="308044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/>
          <p:cNvSpPr/>
          <p:nvPr/>
        </p:nvSpPr>
        <p:spPr>
          <a:xfrm>
            <a:off x="6400403" y="4619061"/>
            <a:ext cx="5242957" cy="830997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S" sz="1600" b="1" dirty="0">
                <a:ea typeface="Times New Roman" panose="02020603050405020304" pitchFamily="18" charset="0"/>
              </a:rPr>
              <a:t>Resolución de problemas, inteligencia emocional, autonomía, creatividad, pensamiento crítico, adaptabilidad, trabajo en equipo, autorregulación etc…</a:t>
            </a:r>
            <a:endParaRPr lang="es-ES" sz="1600" b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6635335" y="2945380"/>
            <a:ext cx="1907177" cy="457503"/>
          </a:xfrm>
          <a:prstGeom prst="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tx2">
                    <a:lumMod val="75000"/>
                  </a:schemeClr>
                </a:solidFill>
              </a:rPr>
              <a:t>Aplicar lo memorizado</a:t>
            </a:r>
            <a:endParaRPr lang="es-E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6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DATETIMEENABLED" val="1"/>
  <p:tag name="AUTODATETIMEFORMAT" val="$WEEKDAY, $MONTHNAME $DAY, $HH:$MM:$SS $AMPM"/>
  <p:tag name="AUTODATETIMEFLAGS" val="27568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5578</TotalTime>
  <Words>1555</Words>
  <Application>Microsoft Office PowerPoint</Application>
  <PresentationFormat>Panorámica</PresentationFormat>
  <Paragraphs>256</Paragraphs>
  <Slides>30</Slides>
  <Notes>30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CRFP</dc:creator>
  <cp:lastModifiedBy>Windows User</cp:lastModifiedBy>
  <cp:revision>256</cp:revision>
  <cp:lastPrinted>2021-11-16T12:54:29Z</cp:lastPrinted>
  <dcterms:created xsi:type="dcterms:W3CDTF">2018-07-01T06:33:08Z</dcterms:created>
  <dcterms:modified xsi:type="dcterms:W3CDTF">2021-11-16T18:56:50Z</dcterms:modified>
</cp:coreProperties>
</file>